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83" r:id="rId2"/>
    <p:sldId id="358" r:id="rId3"/>
    <p:sldId id="359" r:id="rId4"/>
    <p:sldId id="361" r:id="rId5"/>
    <p:sldId id="299" r:id="rId6"/>
    <p:sldId id="351" r:id="rId7"/>
    <p:sldId id="364" r:id="rId8"/>
    <p:sldId id="363" r:id="rId9"/>
    <p:sldId id="366" r:id="rId10"/>
    <p:sldId id="327" r:id="rId11"/>
    <p:sldId id="368" r:id="rId12"/>
    <p:sldId id="354" r:id="rId13"/>
    <p:sldId id="346" r:id="rId14"/>
    <p:sldId id="347" r:id="rId15"/>
    <p:sldId id="348" r:id="rId16"/>
    <p:sldId id="349" r:id="rId17"/>
    <p:sldId id="339" r:id="rId18"/>
    <p:sldId id="365" r:id="rId19"/>
    <p:sldId id="258" r:id="rId20"/>
    <p:sldId id="259" r:id="rId21"/>
    <p:sldId id="305" r:id="rId22"/>
    <p:sldId id="301" r:id="rId23"/>
    <p:sldId id="356" r:id="rId24"/>
    <p:sldId id="307" r:id="rId25"/>
    <p:sldId id="285" r:id="rId26"/>
    <p:sldId id="362" r:id="rId27"/>
    <p:sldId id="313" r:id="rId28"/>
    <p:sldId id="324" r:id="rId29"/>
    <p:sldId id="340" r:id="rId30"/>
    <p:sldId id="315" r:id="rId31"/>
    <p:sldId id="316" r:id="rId32"/>
    <p:sldId id="317" r:id="rId33"/>
    <p:sldId id="323" r:id="rId34"/>
    <p:sldId id="325" r:id="rId35"/>
    <p:sldId id="314" r:id="rId36"/>
    <p:sldId id="342" r:id="rId37"/>
    <p:sldId id="343" r:id="rId38"/>
    <p:sldId id="321" r:id="rId39"/>
    <p:sldId id="309" r:id="rId40"/>
    <p:sldId id="311" r:id="rId41"/>
    <p:sldId id="344" r:id="rId42"/>
    <p:sldId id="345" r:id="rId43"/>
    <p:sldId id="288" r:id="rId44"/>
    <p:sldId id="367" r:id="rId45"/>
    <p:sldId id="279" r:id="rId46"/>
    <p:sldId id="280" r:id="rId47"/>
    <p:sldId id="281" r:id="rId48"/>
    <p:sldId id="312" r:id="rId49"/>
    <p:sldId id="328" r:id="rId50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5" autoAdjust="0"/>
    <p:restoredTop sz="94650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1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F2E7B-EF00-426D-B672-1F6608957CEA}" type="datetimeFigureOut">
              <a:rPr lang="de-AT" smtClean="0"/>
              <a:t>09.06.2019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4350C6-92F4-45B7-AF11-CA0E8566D06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9054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E1A75-B78C-4933-ACC0-93C15082DC79}" type="datetime1">
              <a:rPr lang="de-AT" smtClean="0"/>
              <a:t>09.06.2019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793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7480-6D23-49F4-9164-8E8A4BF570A6}" type="datetime1">
              <a:rPr lang="de-AT" smtClean="0"/>
              <a:t>09.06.2019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90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67FB5-E92F-42E7-AFAF-5C2257FD8862}" type="datetime1">
              <a:rPr lang="de-AT" smtClean="0"/>
              <a:t>09.06.2019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2004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220A-3A0A-471A-9E74-13B07044158F}" type="datetime1">
              <a:rPr lang="de-AT" smtClean="0"/>
              <a:t>09.06.2019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075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665A9-61EE-4918-AC9C-B6E0AC5EB3B4}" type="datetime1">
              <a:rPr lang="de-AT" smtClean="0"/>
              <a:t>09.06.2019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414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4CFB5-C7FB-4B31-9AC6-A5225CDA7BC0}" type="datetime1">
              <a:rPr lang="de-AT" smtClean="0"/>
              <a:t>09.06.2019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2717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40C51-6473-497F-A172-D29A06C1D655}" type="datetime1">
              <a:rPr lang="de-AT" smtClean="0"/>
              <a:t>09.06.2019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11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7C0E-B04B-4C45-8F38-D99DD0641011}" type="datetime1">
              <a:rPr lang="de-AT" smtClean="0"/>
              <a:t>09.06.2019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974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8D9A-F1D7-4263-9357-D2E1AB365EAD}" type="datetime1">
              <a:rPr lang="de-AT" smtClean="0"/>
              <a:t>09.06.2019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4389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A86C3-0E83-49AB-9447-225523A4CA97}" type="datetime1">
              <a:rPr lang="de-AT" smtClean="0"/>
              <a:t>09.06.2019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1715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BC29-4F51-4980-8132-8F512DF46CF5}" type="datetime1">
              <a:rPr lang="de-AT" smtClean="0"/>
              <a:t>09.06.2019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674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7DB8A-8816-46F9-B8BC-1AA7438083C0}" type="datetime1">
              <a:rPr lang="de-AT" smtClean="0"/>
              <a:t>09.06.2019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ADB48-D200-4FE2-ABE0-DCE76CFD6D4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164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Rollenmaster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Betreutes Wohnen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Stand 01.01.2019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5576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Offene Rollen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851752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5338936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Offene Rolle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Ersatz-</a:t>
                      </a:r>
                      <a:r>
                        <a:rPr lang="de-AT" dirty="0" err="1" smtClean="0"/>
                        <a:t>ModeratorIn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Klienten-</a:t>
                      </a:r>
                      <a:r>
                        <a:rPr lang="de-AT" dirty="0" err="1" smtClean="0"/>
                        <a:t>ManagerIn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Chief </a:t>
                      </a:r>
                      <a:r>
                        <a:rPr lang="de-AT" dirty="0" err="1" smtClean="0"/>
                        <a:t>Happiness</a:t>
                      </a:r>
                      <a:r>
                        <a:rPr lang="de-AT" baseline="0" dirty="0" smtClean="0"/>
                        <a:t> Officer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MediatorIn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3570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txBody>
          <a:bodyPr>
            <a:noAutofit/>
          </a:bodyPr>
          <a:lstStyle/>
          <a:p>
            <a:r>
              <a:rPr lang="de-AT" sz="3400" dirty="0" smtClean="0"/>
              <a:t>Mitarbeiter und ihre Rollen, Stand </a:t>
            </a:r>
            <a:r>
              <a:rPr lang="de-AT" sz="3400" dirty="0" smtClean="0"/>
              <a:t>1.1.2019</a:t>
            </a:r>
            <a:endParaRPr lang="de-AT" sz="3400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887826"/>
              </p:ext>
            </p:extLst>
          </p:nvPr>
        </p:nvGraphicFramePr>
        <p:xfrm>
          <a:off x="251520" y="1052736"/>
          <a:ext cx="8784976" cy="529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544616"/>
              </a:tblGrid>
              <a:tr h="393403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Mitarbeiter (Stunden)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Rollen</a:t>
                      </a:r>
                      <a:endParaRPr lang="de-AT" sz="1400" dirty="0"/>
                    </a:p>
                  </a:txBody>
                  <a:tcPr/>
                </a:tc>
              </a:tr>
              <a:tr h="326677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Alle bis auf Hubert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Tagesbetreuung, </a:t>
                      </a:r>
                      <a:r>
                        <a:rPr lang="de-AT" sz="1400" baseline="0" dirty="0" smtClean="0"/>
                        <a:t>, Bezugsbetreuung</a:t>
                      </a:r>
                      <a:endParaRPr lang="de-AT" sz="1400" dirty="0"/>
                    </a:p>
                  </a:txBody>
                  <a:tcPr/>
                </a:tc>
              </a:tr>
              <a:tr h="144016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Alle</a:t>
                      </a:r>
                      <a:r>
                        <a:rPr lang="de-AT" sz="1400" baseline="0" dirty="0" smtClean="0"/>
                        <a:t> bis auf Kevin, Irene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Nachtbetreuung</a:t>
                      </a:r>
                      <a:endParaRPr lang="de-AT" sz="1400" dirty="0"/>
                    </a:p>
                  </a:txBody>
                  <a:tcPr/>
                </a:tc>
              </a:tr>
              <a:tr h="271264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Adam, Berta, Emil, Fabian,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dirty="0" smtClean="0"/>
                        <a:t>Jasmin, Kevin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Haupt-Bezugsbetreuer</a:t>
                      </a:r>
                      <a:endParaRPr lang="de-AT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?????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Ersatz-Bezugsbetreuer</a:t>
                      </a:r>
                      <a:endParaRPr lang="de-AT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Adam (30</a:t>
                      </a:r>
                      <a:r>
                        <a:rPr lang="de-AT" sz="1400" dirty="0" smtClean="0"/>
                        <a:t>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Führungskraft nach außen, </a:t>
                      </a:r>
                      <a:r>
                        <a:rPr lang="de-AT" sz="1400" dirty="0" smtClean="0"/>
                        <a:t>Tagesstruktur-</a:t>
                      </a:r>
                      <a:r>
                        <a:rPr lang="de-AT" sz="1400" dirty="0" err="1" smtClean="0"/>
                        <a:t>KoordinatorIn</a:t>
                      </a:r>
                      <a:endParaRPr lang="de-AT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Berta (38</a:t>
                      </a:r>
                      <a:r>
                        <a:rPr lang="de-AT" sz="1400" dirty="0" smtClean="0"/>
                        <a:t>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Technischer Support,</a:t>
                      </a:r>
                      <a:r>
                        <a:rPr lang="de-AT" sz="1400" baseline="0" dirty="0" smtClean="0"/>
                        <a:t> Delegierte/r</a:t>
                      </a:r>
                      <a:endParaRPr lang="de-AT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Christina </a:t>
                      </a:r>
                      <a:r>
                        <a:rPr lang="de-AT" sz="1400" baseline="0" dirty="0" smtClean="0"/>
                        <a:t>(30</a:t>
                      </a:r>
                      <a:r>
                        <a:rPr lang="de-AT" sz="1400" baseline="0" dirty="0" smtClean="0"/>
                        <a:t>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Werkstattbegleitung  extern</a:t>
                      </a:r>
                      <a:endParaRPr lang="de-AT" sz="1400" dirty="0"/>
                    </a:p>
                  </a:txBody>
                  <a:tcPr/>
                </a:tc>
              </a:tr>
              <a:tr h="259605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Dagmar (38</a:t>
                      </a:r>
                      <a:r>
                        <a:rPr lang="de-AT" sz="1400" dirty="0" smtClean="0"/>
                        <a:t>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Personal-Manager</a:t>
                      </a:r>
                      <a:endParaRPr lang="de-AT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Emil (35)</a:t>
                      </a:r>
                      <a:endParaRPr lang="de-A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Medizinische Fachkraft</a:t>
                      </a:r>
                      <a:endParaRPr lang="de-AT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Fabian (40)</a:t>
                      </a:r>
                      <a:endParaRPr lang="de-A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Pädagogische Begleitung</a:t>
                      </a:r>
                    </a:p>
                  </a:txBody>
                  <a:tcPr/>
                </a:tc>
              </a:tr>
              <a:tr h="1399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Gisela (38h)</a:t>
                      </a:r>
                      <a:endParaRPr lang="de-A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Keine</a:t>
                      </a:r>
                      <a:endParaRPr lang="de-AT" sz="1400" dirty="0"/>
                    </a:p>
                  </a:txBody>
                  <a:tcPr/>
                </a:tc>
              </a:tr>
              <a:tr h="1231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Hubert (13h)</a:t>
                      </a:r>
                      <a:endParaRPr lang="de-A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err="1" smtClean="0"/>
                        <a:t>Contolletti</a:t>
                      </a:r>
                      <a:r>
                        <a:rPr lang="de-AT" sz="1400" dirty="0" smtClean="0"/>
                        <a:t>, Organisations-Fachkraft</a:t>
                      </a:r>
                      <a:endParaRPr lang="de-AT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Irene (20h)</a:t>
                      </a:r>
                      <a:endParaRPr lang="de-A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Keine</a:t>
                      </a:r>
                      <a:endParaRPr lang="de-AT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Jasmin (36h)</a:t>
                      </a:r>
                      <a:endParaRPr lang="de-A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Brandschutzbeauftragte/r</a:t>
                      </a:r>
                      <a:endParaRPr lang="de-AT" sz="1400" dirty="0"/>
                    </a:p>
                  </a:txBody>
                  <a:tcPr/>
                </a:tc>
              </a:tr>
              <a:tr h="1448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Kevin (20h)</a:t>
                      </a:r>
                      <a:endParaRPr lang="de-A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Krisenbegleiterin</a:t>
                      </a:r>
                      <a:endParaRPr lang="de-AT" sz="1400" dirty="0"/>
                    </a:p>
                  </a:txBody>
                  <a:tcPr/>
                </a:tc>
              </a:tr>
              <a:tr h="128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Liese</a:t>
                      </a:r>
                      <a:r>
                        <a:rPr lang="de-AT" sz="1400" baseline="0" dirty="0" smtClean="0"/>
                        <a:t> (34)</a:t>
                      </a:r>
                      <a:endParaRPr lang="de-AT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Stellvertretende Führungskraft</a:t>
                      </a:r>
                      <a:endParaRPr lang="de-AT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763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 algn="ctr">
              <a:buNone/>
            </a:pPr>
            <a:r>
              <a:rPr lang="de-AT" sz="4800" dirty="0" smtClean="0"/>
              <a:t>Rollenbeschreibungen</a:t>
            </a:r>
            <a:endParaRPr lang="de-AT" sz="4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6510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Führungs-Rollen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68949"/>
              </p:ext>
            </p:extLst>
          </p:nvPr>
        </p:nvGraphicFramePr>
        <p:xfrm>
          <a:off x="467544" y="2852936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Rolle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Person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Führungskraft nach außen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Stellvertretende Führungskraft</a:t>
                      </a:r>
                      <a:r>
                        <a:rPr lang="de-AT" baseline="0" dirty="0" smtClean="0"/>
                        <a:t> nach außen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G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Pädagogische</a:t>
                      </a:r>
                      <a:r>
                        <a:rPr lang="de-AT" baseline="0" dirty="0" smtClean="0"/>
                        <a:t> Begleitung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E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Chef vom Dienst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Wechselnd, s. Rollenbeschreibung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39552" y="1556792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Vom Geschäftsführer bestimmt</a:t>
            </a:r>
            <a:endParaRPr lang="de-AT" sz="2000" dirty="0" smtClean="0"/>
          </a:p>
          <a:p>
            <a:r>
              <a:rPr lang="de-AT" sz="2000" dirty="0" smtClean="0"/>
              <a:t>Haben </a:t>
            </a:r>
            <a:r>
              <a:rPr lang="de-AT" sz="2000" dirty="0" err="1" smtClean="0"/>
              <a:t>tw</a:t>
            </a:r>
            <a:r>
              <a:rPr lang="de-AT" sz="2000" dirty="0" smtClean="0"/>
              <a:t>. Recht, Dienstanweisungen zu geben (Eskalationsprozess/ besonderen Situationen)</a:t>
            </a:r>
            <a:endParaRPr lang="de-AT" sz="20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9739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Führungskraft nach </a:t>
            </a:r>
            <a:r>
              <a:rPr lang="de-AT" dirty="0" smtClean="0"/>
              <a:t>außen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de-AT" dirty="0"/>
              <a:t>Ernannt </a:t>
            </a:r>
            <a:r>
              <a:rPr lang="de-AT" dirty="0" smtClean="0"/>
              <a:t>vom Geschäftsführer</a:t>
            </a:r>
          </a:p>
          <a:p>
            <a:r>
              <a:rPr lang="de-AT" dirty="0" smtClean="0"/>
              <a:t>Wer</a:t>
            </a:r>
            <a:r>
              <a:rPr lang="de-AT" dirty="0" smtClean="0"/>
              <a:t>: </a:t>
            </a:r>
            <a:r>
              <a:rPr lang="de-AT" dirty="0" smtClean="0"/>
              <a:t>A</a:t>
            </a:r>
            <a:endParaRPr lang="de-AT" dirty="0"/>
          </a:p>
          <a:p>
            <a:r>
              <a:rPr lang="de-AT" dirty="0" smtClean="0"/>
              <a:t>Vision: Alle Schnittstellen der WG haben eine/n klare/n Ansprechpartner/in, der/die sich um ihre Anliegen kümmert: </a:t>
            </a:r>
            <a:r>
              <a:rPr lang="de-AT" dirty="0" err="1" smtClean="0"/>
              <a:t>RegionalleiterIn</a:t>
            </a:r>
            <a:r>
              <a:rPr lang="de-AT" dirty="0" smtClean="0"/>
              <a:t>, Land NÖ, interne Stellen der Caritas,  die rechtlichen/gesetzlichen Vorgaben werden eingehalten</a:t>
            </a:r>
          </a:p>
          <a:p>
            <a:r>
              <a:rPr lang="de-AT" dirty="0" smtClean="0"/>
              <a:t>Zweck: Vertretung der Wohngruppe nach außen (Organisation, Behörden) </a:t>
            </a:r>
          </a:p>
          <a:p>
            <a:r>
              <a:rPr lang="de-AT" dirty="0" smtClean="0"/>
              <a:t>Aufgaben/ Angebote nach Innen: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Führen allgemeiner Gespräche und allgemeiner Briefverkehr mit Ämtern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Koordination der Fallbesprechungen mit Sozialpsychiatrie Hollabrunn 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Einrichtungsziel-Planung lt. Jahresablauf </a:t>
            </a:r>
            <a:r>
              <a:rPr lang="de-AT" dirty="0" err="1" smtClean="0"/>
              <a:t>BereichsOrgHB</a:t>
            </a:r>
            <a:r>
              <a:rPr lang="de-AT" dirty="0" smtClean="0"/>
              <a:t> 1.3.2, Mitarbeit bei Regionszielen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Coaching bei Bedarf von </a:t>
            </a:r>
            <a:r>
              <a:rPr lang="de-AT" dirty="0" err="1" smtClean="0"/>
              <a:t>RollenträgerInnen</a:t>
            </a:r>
            <a:endParaRPr lang="de-AT" dirty="0" smtClean="0"/>
          </a:p>
          <a:p>
            <a:r>
              <a:rPr lang="de-AT" dirty="0"/>
              <a:t>Kann Dienstanweisung geben und den weiteren Eskalationsprozess starten</a:t>
            </a:r>
          </a:p>
          <a:p>
            <a:r>
              <a:rPr lang="de-AT" dirty="0" smtClean="0"/>
              <a:t>Rückmeldung </a:t>
            </a:r>
            <a:r>
              <a:rPr lang="de-AT" dirty="0"/>
              <a:t>von: Regionalleitung, </a:t>
            </a:r>
            <a:r>
              <a:rPr lang="de-AT" dirty="0" err="1"/>
              <a:t>Controlletti</a:t>
            </a:r>
            <a:r>
              <a:rPr lang="de-AT" dirty="0"/>
              <a:t>, der Kreis</a:t>
            </a:r>
          </a:p>
          <a:p>
            <a:r>
              <a:rPr lang="de-AT" dirty="0"/>
              <a:t>Rückmeldung an: Kreis, </a:t>
            </a:r>
            <a:r>
              <a:rPr lang="de-AT" dirty="0" err="1"/>
              <a:t>Controlletti</a:t>
            </a:r>
            <a:endParaRPr lang="de-AT" dirty="0"/>
          </a:p>
          <a:p>
            <a:r>
              <a:rPr lang="de-AT" dirty="0"/>
              <a:t>Zeitbudget pro Woche: 2-3 Stunden pro Woche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60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StellvertreterIn</a:t>
            </a:r>
            <a:r>
              <a:rPr lang="de-AT" dirty="0" smtClean="0"/>
              <a:t> Führungskraft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AT" dirty="0" smtClean="0"/>
              <a:t>Ernannt </a:t>
            </a:r>
            <a:r>
              <a:rPr lang="de-AT" dirty="0" smtClean="0"/>
              <a:t>vom Geschäftsführer</a:t>
            </a:r>
            <a:endParaRPr lang="de-AT" dirty="0" smtClean="0"/>
          </a:p>
          <a:p>
            <a:r>
              <a:rPr lang="de-AT" dirty="0" smtClean="0"/>
              <a:t>Wer: </a:t>
            </a:r>
            <a:r>
              <a:rPr lang="de-AT" dirty="0" smtClean="0"/>
              <a:t>B</a:t>
            </a:r>
            <a:endParaRPr lang="de-AT" dirty="0" smtClean="0"/>
          </a:p>
          <a:p>
            <a:r>
              <a:rPr lang="de-AT" dirty="0" smtClean="0"/>
              <a:t>Vision: wie FK nach außen</a:t>
            </a:r>
          </a:p>
          <a:p>
            <a:r>
              <a:rPr lang="de-AT" dirty="0" smtClean="0"/>
              <a:t>Aufgaben:</a:t>
            </a:r>
          </a:p>
          <a:p>
            <a:pPr lvl="1"/>
            <a:r>
              <a:rPr lang="de-AT" dirty="0" smtClean="0"/>
              <a:t>Übernahme der Aufgaben der FK nach außen, wenn diese im Urlaub ist oder im Krankenstand</a:t>
            </a:r>
          </a:p>
          <a:p>
            <a:pPr lvl="1"/>
            <a:r>
              <a:rPr lang="de-AT" dirty="0" smtClean="0"/>
              <a:t>Austausch mit FK nach außen über die gemeinsamen Agenden, Infoaustausch </a:t>
            </a:r>
          </a:p>
          <a:p>
            <a:r>
              <a:rPr lang="de-AT" dirty="0" smtClean="0"/>
              <a:t>Kann bei Urlaub/Krankheit der FK nach außen auch </a:t>
            </a:r>
            <a:r>
              <a:rPr lang="de-AT" dirty="0"/>
              <a:t>Dienstanweisung geben und den weiteren Eskalationsprozess </a:t>
            </a:r>
            <a:r>
              <a:rPr lang="de-AT" dirty="0" smtClean="0"/>
              <a:t>starten (aber nur dann) </a:t>
            </a:r>
          </a:p>
          <a:p>
            <a:r>
              <a:rPr lang="de-AT" dirty="0" smtClean="0"/>
              <a:t>Rückmeldung </a:t>
            </a:r>
            <a:r>
              <a:rPr lang="de-AT" dirty="0"/>
              <a:t>von: Regionalleitung, </a:t>
            </a:r>
            <a:r>
              <a:rPr lang="de-AT" dirty="0" err="1"/>
              <a:t>Controlletti</a:t>
            </a:r>
            <a:r>
              <a:rPr lang="de-AT" dirty="0"/>
              <a:t>, der Kreis</a:t>
            </a:r>
          </a:p>
          <a:p>
            <a:r>
              <a:rPr lang="de-AT" dirty="0"/>
              <a:t>Rückmeldung an: Kreis, </a:t>
            </a:r>
            <a:r>
              <a:rPr lang="de-AT" dirty="0" err="1"/>
              <a:t>Controlletti</a:t>
            </a:r>
            <a:endParaRPr lang="de-AT" dirty="0"/>
          </a:p>
          <a:p>
            <a:r>
              <a:rPr lang="de-AT" dirty="0"/>
              <a:t>Zeitbudget pro Woche: 2-3 Stunden pro Woche</a:t>
            </a:r>
          </a:p>
          <a:p>
            <a:pPr lvl="1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56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Pädagogische Begleitung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r>
              <a:rPr lang="de-AT" sz="3600" dirty="0" smtClean="0"/>
              <a:t>Ernannt </a:t>
            </a:r>
            <a:r>
              <a:rPr lang="de-AT" sz="3600" dirty="0" smtClean="0"/>
              <a:t>vom Geschäftsführer</a:t>
            </a:r>
          </a:p>
          <a:p>
            <a:r>
              <a:rPr lang="de-AT" sz="3600" dirty="0" smtClean="0"/>
              <a:t>Wer</a:t>
            </a:r>
            <a:r>
              <a:rPr lang="de-AT" sz="3600" dirty="0" smtClean="0"/>
              <a:t>: </a:t>
            </a:r>
            <a:r>
              <a:rPr lang="de-AT" sz="3600" dirty="0" smtClean="0"/>
              <a:t>S</a:t>
            </a:r>
            <a:endParaRPr lang="de-AT" sz="3600" dirty="0" smtClean="0"/>
          </a:p>
          <a:p>
            <a:r>
              <a:rPr lang="de-AT" sz="3600" dirty="0" smtClean="0"/>
              <a:t>Vision: </a:t>
            </a:r>
            <a:r>
              <a:rPr lang="de-AT" sz="3600" dirty="0"/>
              <a:t>Der päd. Rahmen für </a:t>
            </a:r>
            <a:r>
              <a:rPr lang="de-AT" sz="3600" dirty="0" smtClean="0"/>
              <a:t>jede/n Klientin/en </a:t>
            </a:r>
            <a:r>
              <a:rPr lang="de-AT" sz="3600" dirty="0"/>
              <a:t>ist optimal festgelegt. Die </a:t>
            </a:r>
            <a:r>
              <a:rPr lang="de-AT" sz="3600" dirty="0" smtClean="0"/>
              <a:t>KlientInnen </a:t>
            </a:r>
            <a:r>
              <a:rPr lang="de-AT" sz="3600" dirty="0"/>
              <a:t>und </a:t>
            </a:r>
            <a:r>
              <a:rPr lang="de-AT" sz="3600" dirty="0" smtClean="0"/>
              <a:t>BetreuerInnen </a:t>
            </a:r>
            <a:r>
              <a:rPr lang="de-AT" sz="3600" dirty="0"/>
              <a:t>sind orientiert und wissen, was ist </a:t>
            </a:r>
            <a:r>
              <a:rPr lang="de-AT" sz="3600" dirty="0" smtClean="0"/>
              <a:t>der festgelegte </a:t>
            </a:r>
            <a:r>
              <a:rPr lang="de-AT" sz="3600" dirty="0"/>
              <a:t>Rahmen und was </a:t>
            </a:r>
            <a:r>
              <a:rPr lang="de-AT" sz="3600" dirty="0" smtClean="0"/>
              <a:t>ist der </a:t>
            </a:r>
            <a:r>
              <a:rPr lang="de-AT" sz="3600" dirty="0"/>
              <a:t>Spielraum für Entscheidungen</a:t>
            </a:r>
            <a:endParaRPr lang="de-AT" sz="3600" dirty="0" smtClean="0"/>
          </a:p>
          <a:p>
            <a:r>
              <a:rPr lang="de-AT" sz="3600" dirty="0" smtClean="0"/>
              <a:t>Aufgaben:</a:t>
            </a:r>
          </a:p>
          <a:p>
            <a:pPr lvl="1"/>
            <a:r>
              <a:rPr lang="de-AT" dirty="0" smtClean="0"/>
              <a:t>Anleitung </a:t>
            </a:r>
            <a:r>
              <a:rPr lang="de-AT" dirty="0"/>
              <a:t>und Erstellen(bzw. Erweiterung) von Handlungsleitfäden bzw. Konzepten in Bezug auf die </a:t>
            </a:r>
            <a:r>
              <a:rPr lang="de-AT" dirty="0" smtClean="0"/>
              <a:t>KlientInnen </a:t>
            </a:r>
            <a:r>
              <a:rPr lang="de-AT" dirty="0"/>
              <a:t>mit dem Blick aufs Leitbild </a:t>
            </a:r>
          </a:p>
          <a:p>
            <a:pPr lvl="1"/>
            <a:r>
              <a:rPr lang="de-AT" dirty="0" smtClean="0"/>
              <a:t>Rückmeldung </a:t>
            </a:r>
            <a:r>
              <a:rPr lang="de-AT" dirty="0"/>
              <a:t>zu den Vorfällen bzw. </a:t>
            </a:r>
            <a:r>
              <a:rPr lang="de-AT" dirty="0" err="1"/>
              <a:t>Vorfallsberichten</a:t>
            </a:r>
            <a:r>
              <a:rPr lang="de-AT" dirty="0"/>
              <a:t> in Abstimmung mit </a:t>
            </a:r>
            <a:r>
              <a:rPr lang="de-AT" dirty="0" smtClean="0"/>
              <a:t>dem/der Krisenbegleiter/in</a:t>
            </a:r>
            <a:endParaRPr lang="de-AT" dirty="0"/>
          </a:p>
          <a:p>
            <a:pPr lvl="1"/>
            <a:r>
              <a:rPr lang="de-AT" dirty="0" smtClean="0"/>
              <a:t>Coaching </a:t>
            </a:r>
            <a:r>
              <a:rPr lang="de-AT" dirty="0"/>
              <a:t>der </a:t>
            </a:r>
            <a:r>
              <a:rPr lang="de-AT" dirty="0" err="1" smtClean="0"/>
              <a:t>RollenträgerInnen</a:t>
            </a:r>
            <a:r>
              <a:rPr lang="de-AT" dirty="0" smtClean="0"/>
              <a:t> </a:t>
            </a:r>
            <a:r>
              <a:rPr lang="de-AT" dirty="0"/>
              <a:t>päd. Fachkraft und Chief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 smtClean="0"/>
              <a:t>Happiness</a:t>
            </a:r>
            <a:r>
              <a:rPr lang="de-AT" dirty="0" smtClean="0"/>
              <a:t> </a:t>
            </a:r>
            <a:endParaRPr lang="de-AT" dirty="0"/>
          </a:p>
          <a:p>
            <a:pPr lvl="1"/>
            <a:r>
              <a:rPr lang="de-AT" dirty="0" smtClean="0"/>
              <a:t>Einbringen </a:t>
            </a:r>
            <a:r>
              <a:rPr lang="de-AT" dirty="0"/>
              <a:t>von psycholog. Inputs und Blickwinkeln zu </a:t>
            </a:r>
            <a:r>
              <a:rPr lang="de-AT" dirty="0" smtClean="0"/>
              <a:t>Krisen</a:t>
            </a:r>
            <a:r>
              <a:rPr lang="de-AT" dirty="0"/>
              <a:t>, Strukturen, Psychohygiene Maßnahmen</a:t>
            </a:r>
            <a:r>
              <a:rPr lang="de-AT" dirty="0" smtClean="0"/>
              <a:t>,..</a:t>
            </a:r>
            <a:r>
              <a:rPr lang="de-AT" dirty="0"/>
              <a:t> </a:t>
            </a:r>
          </a:p>
          <a:p>
            <a:pPr lvl="1"/>
            <a:r>
              <a:rPr lang="de-AT" dirty="0" smtClean="0"/>
              <a:t>Teilnahme </a:t>
            </a:r>
            <a:r>
              <a:rPr lang="de-AT" dirty="0"/>
              <a:t>und Moderation von päd. Teams</a:t>
            </a:r>
          </a:p>
          <a:p>
            <a:pPr lvl="1"/>
            <a:r>
              <a:rPr lang="de-AT" dirty="0"/>
              <a:t>M</a:t>
            </a:r>
            <a:r>
              <a:rPr lang="de-AT" dirty="0" smtClean="0"/>
              <a:t>öglichkeit </a:t>
            </a:r>
            <a:r>
              <a:rPr lang="de-AT" dirty="0"/>
              <a:t>von Dienstanweisungen bzw. pädagogischen Entscheidungen</a:t>
            </a:r>
          </a:p>
          <a:p>
            <a:r>
              <a:rPr lang="de-AT" sz="3600" dirty="0" smtClean="0"/>
              <a:t>Schnittstellen: FK nach außen, </a:t>
            </a:r>
            <a:r>
              <a:rPr lang="de-AT" sz="3600" dirty="0" err="1" smtClean="0"/>
              <a:t>Pädagog</a:t>
            </a:r>
            <a:r>
              <a:rPr lang="de-AT" sz="3600" dirty="0" smtClean="0"/>
              <a:t>. Fachkraft, </a:t>
            </a:r>
            <a:r>
              <a:rPr lang="de-AT" sz="3600" dirty="0" err="1" smtClean="0"/>
              <a:t>KrisenbegleiterIn</a:t>
            </a:r>
            <a:endParaRPr lang="de-AT" sz="3600" dirty="0" smtClean="0"/>
          </a:p>
          <a:p>
            <a:r>
              <a:rPr lang="de-AT" sz="3600" dirty="0" smtClean="0"/>
              <a:t>Rückmeldung an RL, Kreis</a:t>
            </a:r>
          </a:p>
          <a:p>
            <a:r>
              <a:rPr lang="de-AT" sz="3600" dirty="0" smtClean="0"/>
              <a:t>Zeitbudget pro Woche: 4 Stunden</a:t>
            </a:r>
            <a:endParaRPr lang="de-AT" sz="3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882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Chef vom Dienst (CvD)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55000" lnSpcReduction="20000"/>
          </a:bodyPr>
          <a:lstStyle/>
          <a:p>
            <a:r>
              <a:rPr lang="de-AT" dirty="0" smtClean="0"/>
              <a:t>Wer:  </a:t>
            </a:r>
          </a:p>
          <a:p>
            <a:pPr lvl="1"/>
            <a:r>
              <a:rPr lang="de-AT" dirty="0" smtClean="0"/>
              <a:t>Eine/r aus dem Personenkreis </a:t>
            </a:r>
            <a:r>
              <a:rPr lang="de-AT" dirty="0" smtClean="0"/>
              <a:t>A, B, C, D, E, F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Wenn mehrere im Dienst sind, dann ist es zuerst </a:t>
            </a:r>
            <a:r>
              <a:rPr lang="de-AT" dirty="0" smtClean="0"/>
              <a:t>A, </a:t>
            </a:r>
            <a:r>
              <a:rPr lang="de-AT" dirty="0" smtClean="0"/>
              <a:t>wenn diese nicht da </a:t>
            </a:r>
            <a:r>
              <a:rPr lang="de-AT" dirty="0" smtClean="0"/>
              <a:t>B, </a:t>
            </a:r>
            <a:r>
              <a:rPr lang="de-AT" dirty="0" smtClean="0"/>
              <a:t>wenn beide nicht da wird von den anderen vereinbart, wer die Rolle übernimmt, wenn nur eine/r im Dienst ist, dann diese Person CvD</a:t>
            </a:r>
          </a:p>
          <a:p>
            <a:pPr lvl="1"/>
            <a:r>
              <a:rPr lang="de-AT" dirty="0" smtClean="0"/>
              <a:t>Wenn keiner der sechs da ist, dann klären die diensthabenden BetreuerInnen, wer die Rolle übernimmt</a:t>
            </a:r>
          </a:p>
          <a:p>
            <a:r>
              <a:rPr lang="de-AT" dirty="0" smtClean="0"/>
              <a:t>Vision: Einen möglichst reibungslosen Ablauf, schnelle Klarheit vor Ort, wir haben eine Person, die verantwortlich für den Dienst ist</a:t>
            </a:r>
          </a:p>
          <a:p>
            <a:r>
              <a:rPr lang="de-AT" dirty="0" smtClean="0"/>
              <a:t>Aufgaben:</a:t>
            </a:r>
          </a:p>
          <a:p>
            <a:pPr lvl="1"/>
            <a:r>
              <a:rPr lang="de-AT" dirty="0" smtClean="0"/>
              <a:t>Kurze Besprechung am Beginn und Ende des Dienstes</a:t>
            </a:r>
          </a:p>
          <a:p>
            <a:pPr lvl="1"/>
            <a:r>
              <a:rPr lang="de-AT" dirty="0" smtClean="0"/>
              <a:t>Wichtigen Dinge für den Dienst festlegen und kontrollieren, ob sie durchgeführt wurden</a:t>
            </a:r>
          </a:p>
          <a:p>
            <a:pPr lvl="1"/>
            <a:r>
              <a:rPr lang="de-AT" dirty="0" smtClean="0"/>
              <a:t>Achtet auf organisatorische Sachen des Tages und die nächsten Tagen </a:t>
            </a:r>
          </a:p>
          <a:p>
            <a:pPr lvl="1"/>
            <a:r>
              <a:rPr lang="de-AT" dirty="0" smtClean="0"/>
              <a:t>Letztentscheidung bei operativen Aufgaben, die nicht innerhalb der jeweiligen Rollen entschieden werden können</a:t>
            </a:r>
          </a:p>
          <a:p>
            <a:pPr lvl="1"/>
            <a:r>
              <a:rPr lang="de-AT" dirty="0" smtClean="0"/>
              <a:t>Ausputzer/in für abwesende Rollen + Notfälle, </a:t>
            </a:r>
            <a:r>
              <a:rPr lang="de-AT" dirty="0" err="1" smtClean="0"/>
              <a:t>Bsp</a:t>
            </a:r>
            <a:r>
              <a:rPr lang="de-AT" dirty="0" smtClean="0"/>
              <a:t>: </a:t>
            </a:r>
            <a:r>
              <a:rPr lang="de-AT" dirty="0" err="1" smtClean="0"/>
              <a:t>Krankenstandsabdeckung</a:t>
            </a:r>
            <a:r>
              <a:rPr lang="de-AT" dirty="0" smtClean="0"/>
              <a:t>, Medikation, Psychiatrie-Einlieferung  – Entscheidungsbefugt </a:t>
            </a:r>
            <a:r>
              <a:rPr lang="de-AT" dirty="0" smtClean="0"/>
              <a:t>vom Geschäftsführer legitimiert</a:t>
            </a:r>
            <a:endParaRPr lang="de-AT" dirty="0" smtClean="0"/>
          </a:p>
          <a:p>
            <a:pPr lvl="1"/>
            <a:r>
              <a:rPr lang="de-AT" dirty="0"/>
              <a:t>Bringt Klärungsthemen in den Kreis </a:t>
            </a:r>
            <a:r>
              <a:rPr lang="de-AT" dirty="0" smtClean="0"/>
              <a:t>hinein</a:t>
            </a:r>
          </a:p>
          <a:p>
            <a:pPr lvl="1"/>
            <a:r>
              <a:rPr lang="de-AT" dirty="0" smtClean="0"/>
              <a:t>Hält den Überblick über die  Einschulung  der neuen MitarbeiterInnen  und achtet darauf, dass sie die Gesamtheit der Aufgaben kennenlernen</a:t>
            </a:r>
            <a:endParaRPr lang="de-AT" dirty="0"/>
          </a:p>
          <a:p>
            <a:r>
              <a:rPr lang="de-AT" dirty="0" smtClean="0"/>
              <a:t>Schnittstelle: Führungskraft nach außen</a:t>
            </a:r>
          </a:p>
          <a:p>
            <a:r>
              <a:rPr lang="de-AT" dirty="0" smtClean="0"/>
              <a:t>Rückmeldung an: den nächsten CvD, MA, Kreis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01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Rollen im Tagesgeschäft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877540"/>
              </p:ext>
            </p:extLst>
          </p:nvPr>
        </p:nvGraphicFramePr>
        <p:xfrm>
          <a:off x="457200" y="1600200"/>
          <a:ext cx="8219257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840"/>
                <a:gridCol w="3446144"/>
                <a:gridCol w="1224136"/>
                <a:gridCol w="1224137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Rolle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Besetzung aktuell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Aufwand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Wie?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Tages-Dienst-Betreuung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Alle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--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Nacht-Dienst-Betreuung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Alle mit </a:t>
                      </a:r>
                      <a:r>
                        <a:rPr lang="de-AT" dirty="0" smtClean="0"/>
                        <a:t>Ausnahme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--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Haupt- Bezugsbetreuung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2fach pro Klient, alle gemäß Extra-Aufteilung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2h pro W</a:t>
                      </a:r>
                    </a:p>
                    <a:p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ND?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Medizinische Fachkraft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6h pro W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Konzentr</a:t>
                      </a:r>
                      <a:r>
                        <a:rPr lang="de-AT" dirty="0" smtClean="0"/>
                        <a:t>.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ChefIn</a:t>
                      </a:r>
                      <a:r>
                        <a:rPr lang="de-AT" dirty="0" smtClean="0"/>
                        <a:t> vom Dienst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Jeden Dienst neu, s.a. Führungsrollen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Reinigungskraft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Extern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--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Werkstattbegleitung</a:t>
                      </a:r>
                      <a:r>
                        <a:rPr lang="de-AT" baseline="0" dirty="0" smtClean="0"/>
                        <a:t> extern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36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Tages-Betreuung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AT" dirty="0"/>
              <a:t>Vision: Die </a:t>
            </a:r>
            <a:r>
              <a:rPr lang="de-AT" dirty="0" smtClean="0"/>
              <a:t>KlientInnen </a:t>
            </a:r>
            <a:r>
              <a:rPr lang="de-AT" dirty="0"/>
              <a:t>haben eine optimale Umgebung für sich und ihren Alltag. </a:t>
            </a:r>
            <a:r>
              <a:rPr lang="de-AT" dirty="0" smtClean="0"/>
              <a:t>Jede/r Kollege/in </a:t>
            </a:r>
            <a:r>
              <a:rPr lang="de-AT" dirty="0"/>
              <a:t>sowie äußere Schnittstellen haben klaren Einblick in unsere Arbeit – unsere Dokumentation ist vorbildlich!</a:t>
            </a:r>
          </a:p>
          <a:p>
            <a:r>
              <a:rPr lang="de-AT" dirty="0"/>
              <a:t>Aufgaben: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Tägliche Arbeit mit </a:t>
            </a:r>
            <a:r>
              <a:rPr lang="de-AT" dirty="0" err="1"/>
              <a:t>KlientInnen</a:t>
            </a:r>
            <a:r>
              <a:rPr lang="de-AT" dirty="0"/>
              <a:t> anhand der vereinbarten Handlungsvorgaben (a)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Unterstützung der </a:t>
            </a:r>
            <a:r>
              <a:rPr lang="de-AT" dirty="0" err="1"/>
              <a:t>KlientInnen</a:t>
            </a:r>
            <a:r>
              <a:rPr lang="de-AT" dirty="0"/>
              <a:t> bei Körperpflege (a)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Unterstützung der </a:t>
            </a:r>
            <a:r>
              <a:rPr lang="de-AT" dirty="0" err="1"/>
              <a:t>KlientInnen</a:t>
            </a:r>
            <a:r>
              <a:rPr lang="de-AT" dirty="0"/>
              <a:t> bei pflegerischen Maßnahmen/Medikamenten gemäß der Pflegestandards bzw. der delegierten Tätigkeiten (</a:t>
            </a:r>
            <a:r>
              <a:rPr lang="de-AT" dirty="0" err="1"/>
              <a:t>iAm</a:t>
            </a:r>
            <a:r>
              <a:rPr lang="de-AT" dirty="0"/>
              <a:t>  medizinische Fachkraft)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Führung der Verlaufsdokumentation (a)</a:t>
            </a:r>
            <a:br>
              <a:rPr lang="de-AT" dirty="0"/>
            </a:br>
            <a:r>
              <a:rPr lang="de-AT" dirty="0"/>
              <a:t>Führung der Verlaufsdokumentation/Zielerreichung (a)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Führung medizinischer Dokumentation bei Erkrankungen (a)</a:t>
            </a:r>
          </a:p>
          <a:p>
            <a:r>
              <a:rPr lang="de-AT" dirty="0"/>
              <a:t>Rückmeldung von/an: Alle Teammitglieder</a:t>
            </a:r>
          </a:p>
          <a:p>
            <a:r>
              <a:rPr lang="de-AT" dirty="0"/>
              <a:t>Zeitbudget pro Woche – laut Dienstplan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19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83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Struktur NPO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13474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sz="2000" dirty="0" smtClean="0"/>
              <a:t>Betreutes Wohnen von Menschen mit besonderen Bedürfnissen, je sechs </a:t>
            </a:r>
            <a:r>
              <a:rPr lang="de-AT" sz="2000" dirty="0" err="1" smtClean="0"/>
              <a:t>BewohnerInnen</a:t>
            </a:r>
            <a:r>
              <a:rPr lang="de-AT" sz="2000" dirty="0" smtClean="0"/>
              <a:t>, </a:t>
            </a:r>
            <a:r>
              <a:rPr lang="de-AT" sz="2000" dirty="0" err="1" smtClean="0"/>
              <a:t>tw</a:t>
            </a:r>
            <a:r>
              <a:rPr lang="de-AT" sz="2000" dirty="0" smtClean="0"/>
              <a:t>. mit  wachen/ schlafenden Nachtdient</a:t>
            </a:r>
          </a:p>
          <a:p>
            <a:pPr marL="0" indent="0">
              <a:buNone/>
            </a:pPr>
            <a:r>
              <a:rPr lang="de-AT" sz="2000" dirty="0" smtClean="0"/>
              <a:t>Ein Geschäftsführer + Stabsstellen/Admin, vier WGs, jede WG selbstorganisiert, hier eine Beispiel-WG mit Rollenaufteilung. </a:t>
            </a:r>
            <a:endParaRPr lang="de-AT" sz="2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</a:t>
            </a:fld>
            <a:endParaRPr lang="de-AT"/>
          </a:p>
        </p:txBody>
      </p:sp>
      <p:sp>
        <p:nvSpPr>
          <p:cNvPr id="7" name="Ellipse 6"/>
          <p:cNvSpPr/>
          <p:nvPr/>
        </p:nvSpPr>
        <p:spPr>
          <a:xfrm>
            <a:off x="3662139" y="2996952"/>
            <a:ext cx="1944216" cy="110877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Ellipse 9"/>
          <p:cNvSpPr/>
          <p:nvPr/>
        </p:nvSpPr>
        <p:spPr>
          <a:xfrm>
            <a:off x="3014067" y="4558400"/>
            <a:ext cx="129614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Ellipse 10"/>
          <p:cNvSpPr/>
          <p:nvPr/>
        </p:nvSpPr>
        <p:spPr>
          <a:xfrm>
            <a:off x="1259632" y="4589512"/>
            <a:ext cx="129614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Ellipse 11"/>
          <p:cNvSpPr/>
          <p:nvPr/>
        </p:nvSpPr>
        <p:spPr>
          <a:xfrm>
            <a:off x="4716016" y="4509120"/>
            <a:ext cx="129614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Ellipse 12"/>
          <p:cNvSpPr/>
          <p:nvPr/>
        </p:nvSpPr>
        <p:spPr>
          <a:xfrm>
            <a:off x="6589591" y="4488601"/>
            <a:ext cx="1296144" cy="79208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4" name="Rechteck 13"/>
          <p:cNvSpPr/>
          <p:nvPr/>
        </p:nvSpPr>
        <p:spPr>
          <a:xfrm>
            <a:off x="6238817" y="3299309"/>
            <a:ext cx="158417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5" name="Textfeld 14"/>
          <p:cNvSpPr txBox="1"/>
          <p:nvPr/>
        </p:nvSpPr>
        <p:spPr>
          <a:xfrm>
            <a:off x="3851921" y="3429000"/>
            <a:ext cx="1754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Geschäftsführer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070198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Nacht-Betreuung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Vision: Die </a:t>
            </a:r>
            <a:r>
              <a:rPr lang="de-AT" dirty="0" err="1" smtClean="0"/>
              <a:t>KlientInnen</a:t>
            </a:r>
            <a:r>
              <a:rPr lang="de-AT" dirty="0" smtClean="0"/>
              <a:t> erhalten während der Nacht optimale Unterstützung</a:t>
            </a:r>
          </a:p>
          <a:p>
            <a:r>
              <a:rPr lang="de-AT" dirty="0" smtClean="0"/>
              <a:t>Aufgaben: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Sorgen für Nachtruhe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Bereitstellung für Notfälle in der Nacht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Begleitung in die Nacht und Begleitung beim Aufstehen</a:t>
            </a:r>
          </a:p>
          <a:p>
            <a:r>
              <a:rPr lang="de-AT" dirty="0" smtClean="0"/>
              <a:t>Controlling/Rückmeldung an/von: Alle </a:t>
            </a:r>
            <a:r>
              <a:rPr lang="de-AT" dirty="0"/>
              <a:t>Teammitglieder</a:t>
            </a:r>
          </a:p>
          <a:p>
            <a:r>
              <a:rPr lang="de-AT" dirty="0"/>
              <a:t>Zeitbudget pro Woche – laut Dienstplan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128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de-AT" sz="3000" dirty="0" smtClean="0"/>
              <a:t>Bezugsbetreuung</a:t>
            </a:r>
            <a:endParaRPr lang="de-AT" sz="3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Autofit/>
          </a:bodyPr>
          <a:lstStyle/>
          <a:p>
            <a:r>
              <a:rPr lang="de-AT" sz="1200" dirty="0"/>
              <a:t>Vision: </a:t>
            </a:r>
            <a:r>
              <a:rPr lang="de-AT" sz="1200" dirty="0" smtClean="0"/>
              <a:t>Mein/e Bezugsklient/in </a:t>
            </a:r>
            <a:r>
              <a:rPr lang="de-AT" sz="1200" dirty="0"/>
              <a:t>ist bestmöglich unterstützt, im persönlichen, sozialen und medizinischen Bereich. Alle Daten über </a:t>
            </a:r>
            <a:r>
              <a:rPr lang="de-AT" sz="1200" dirty="0" smtClean="0"/>
              <a:t>den/die Bezugsklienten/in </a:t>
            </a:r>
            <a:r>
              <a:rPr lang="de-AT" sz="1200" dirty="0"/>
              <a:t>sind aktuell und umfassend </a:t>
            </a:r>
            <a:r>
              <a:rPr lang="de-AT" sz="1200" dirty="0" smtClean="0"/>
              <a:t>genug. Es gibt eine stabile, wertschätzende Beziehung zu meinem/r Bezugsklienten/in.</a:t>
            </a:r>
            <a:endParaRPr lang="de-AT" sz="1200" dirty="0"/>
          </a:p>
          <a:p>
            <a:r>
              <a:rPr lang="de-AT" sz="1200" dirty="0"/>
              <a:t>Aufgaben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 smtClean="0"/>
              <a:t>Anwalt der/des </a:t>
            </a:r>
            <a:r>
              <a:rPr lang="de-AT" sz="1200" dirty="0" err="1" smtClean="0"/>
              <a:t>BezugsklientIn</a:t>
            </a:r>
            <a:r>
              <a:rPr lang="de-AT" sz="1200" dirty="0" smtClean="0"/>
              <a:t> + Hauptbezugsperson für den/die </a:t>
            </a:r>
            <a:r>
              <a:rPr lang="de-AT" sz="1200" dirty="0" err="1" smtClean="0"/>
              <a:t>BezugsklientIn</a:t>
            </a:r>
            <a:endParaRPr lang="de-AT" sz="1200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 smtClean="0"/>
              <a:t>Sorgt für das Krisenmanagement und Lernen aus Vorfällen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 smtClean="0"/>
              <a:t>Trifft die wesentlichen pädagogischen Entscheidungen den/die </a:t>
            </a:r>
            <a:r>
              <a:rPr lang="de-AT" sz="1200" dirty="0" err="1" smtClean="0"/>
              <a:t>BezugsklientIn</a:t>
            </a:r>
            <a:r>
              <a:rPr lang="de-AT" sz="1200" dirty="0" smtClean="0"/>
              <a:t> betreffend (nach Absprache mit dem Team)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 smtClean="0"/>
              <a:t>Verantwortlich für die Umsetzung der pädagogischen Ziele (im Team/mit der pädagogischen Fachkraft abgesprochen) </a:t>
            </a:r>
            <a:r>
              <a:rPr lang="de-AT" sz="1200" dirty="0"/>
              <a:t>u</a:t>
            </a:r>
            <a:r>
              <a:rPr lang="de-AT" sz="1200" dirty="0" smtClean="0"/>
              <a:t>nd deren Evaluierung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 smtClean="0"/>
              <a:t>Laufende Kontrolle der Dokumentation des/der Bezugsklienten/in und Rückmeldung/Feedback an die </a:t>
            </a:r>
            <a:r>
              <a:rPr lang="de-AT" sz="1200" dirty="0" err="1" smtClean="0"/>
              <a:t>KollegInnen</a:t>
            </a:r>
            <a:r>
              <a:rPr lang="de-AT" sz="1200" dirty="0" smtClean="0"/>
              <a:t>, wie die Dokumentation funktioniert + weitere Maßnahmen zur Verbesserung zu besprechen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 smtClean="0"/>
              <a:t>Erstellen </a:t>
            </a:r>
            <a:r>
              <a:rPr lang="de-AT" sz="1200" dirty="0"/>
              <a:t>des persönlichen Profils (</a:t>
            </a:r>
            <a:r>
              <a:rPr lang="de-AT" sz="1200" dirty="0" err="1"/>
              <a:t>iAm</a:t>
            </a:r>
            <a:r>
              <a:rPr lang="de-AT" sz="1200" dirty="0"/>
              <a:t> pädagogischer und medizinischer Fachkraft)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/>
              <a:t>Erstellen des Jahresberichtes/der Jahresziele/Persönliche Zukunftsplanung/Lebenslauf (</a:t>
            </a:r>
            <a:r>
              <a:rPr lang="de-AT" sz="1200" dirty="0" err="1"/>
              <a:t>iAm</a:t>
            </a:r>
            <a:r>
              <a:rPr lang="de-AT" sz="1200" dirty="0"/>
              <a:t> pädagogischer Fachkraft)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/>
              <a:t>Überprüfen der Durchführung der Arbeit an den Jahreszielen (a)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/>
              <a:t>Unterstützung der </a:t>
            </a:r>
            <a:r>
              <a:rPr lang="de-AT" sz="1200" dirty="0" err="1"/>
              <a:t>BezugsklientInnen</a:t>
            </a:r>
            <a:r>
              <a:rPr lang="de-AT" sz="1200" dirty="0"/>
              <a:t> bei Arztbesuchen/</a:t>
            </a:r>
            <a:r>
              <a:rPr lang="de-AT" sz="1200" dirty="0" err="1"/>
              <a:t>Krankenhausaufenhalten</a:t>
            </a:r>
            <a:r>
              <a:rPr lang="de-AT" sz="1200" dirty="0"/>
              <a:t> (</a:t>
            </a:r>
            <a:r>
              <a:rPr lang="de-AT" sz="1200" dirty="0" err="1"/>
              <a:t>iAm</a:t>
            </a:r>
            <a:r>
              <a:rPr lang="de-AT" sz="1200" dirty="0"/>
              <a:t> medizinischer Fachkraft)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/>
              <a:t>Kontrolle der Aktualität des Notfallblattes (</a:t>
            </a:r>
            <a:r>
              <a:rPr lang="de-AT" sz="1200" dirty="0" err="1"/>
              <a:t>iAm</a:t>
            </a:r>
            <a:r>
              <a:rPr lang="de-AT" sz="1200" dirty="0"/>
              <a:t> medizinischer Fachkraft)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/>
              <a:t>Laufende Kontrolle der </a:t>
            </a:r>
            <a:r>
              <a:rPr lang="de-AT" sz="1200" dirty="0" err="1"/>
              <a:t>Vorfallsberichte</a:t>
            </a:r>
            <a:r>
              <a:rPr lang="de-AT" sz="1200" dirty="0"/>
              <a:t> und Klärung notwendiger weiterer Schritte (</a:t>
            </a:r>
            <a:r>
              <a:rPr lang="de-AT" sz="1200" dirty="0" err="1"/>
              <a:t>iAm</a:t>
            </a:r>
            <a:r>
              <a:rPr lang="de-AT" sz="1200" dirty="0"/>
              <a:t> pädagogischer Fachkraft)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/>
              <a:t>Änderungen bei Betreuungsverträgen (</a:t>
            </a:r>
            <a:r>
              <a:rPr lang="de-AT" sz="1200" dirty="0" err="1"/>
              <a:t>iAm</a:t>
            </a:r>
            <a:r>
              <a:rPr lang="de-AT" sz="1200" dirty="0"/>
              <a:t> pädagogischer Fachkraft)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/>
              <a:t>Kontakte zu SachwalterInnen (a</a:t>
            </a:r>
            <a:r>
              <a:rPr lang="de-AT" sz="1200" dirty="0" smtClean="0"/>
              <a:t>), Angehörigen (a), zu Ämtern/Behörden (</a:t>
            </a:r>
            <a:r>
              <a:rPr lang="de-AT" sz="1200" dirty="0" err="1"/>
              <a:t>iAm</a:t>
            </a:r>
            <a:r>
              <a:rPr lang="de-AT" sz="1200" dirty="0"/>
              <a:t> </a:t>
            </a:r>
            <a:r>
              <a:rPr lang="de-AT" sz="1200" dirty="0" smtClean="0"/>
              <a:t>Führungskraft nach außen)</a:t>
            </a:r>
            <a:endParaRPr lang="de-AT" sz="12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/>
              <a:t>Regelmäßige Überprüfung der Stammdaten auf Aktualität (</a:t>
            </a:r>
            <a:r>
              <a:rPr lang="de-AT" sz="1200" dirty="0" err="1"/>
              <a:t>iAm</a:t>
            </a:r>
            <a:r>
              <a:rPr lang="de-AT" sz="1200" dirty="0"/>
              <a:t> pädagogischer Fachkraft)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200" dirty="0" err="1"/>
              <a:t>Freiheitsbeschränktende</a:t>
            </a:r>
            <a:r>
              <a:rPr lang="de-AT" sz="1200" dirty="0"/>
              <a:t> Maßnahmen (§5 </a:t>
            </a:r>
            <a:r>
              <a:rPr lang="de-AT" sz="1200" dirty="0" err="1"/>
              <a:t>HeimAufhg</a:t>
            </a:r>
            <a:r>
              <a:rPr lang="de-AT" sz="1200" dirty="0"/>
              <a:t>) – in Absprache mit medizinischer Fachkraft und pädagogischer Fachkraft</a:t>
            </a:r>
          </a:p>
          <a:p>
            <a:r>
              <a:rPr lang="de-AT" sz="1200" dirty="0"/>
              <a:t>Rückmeldung von : pädagogische Fachkraft und medizinische Fachkraft, Ersatz-</a:t>
            </a:r>
            <a:r>
              <a:rPr lang="de-AT" sz="1200" dirty="0" err="1"/>
              <a:t>BezugsbetreuerIn</a:t>
            </a:r>
            <a:r>
              <a:rPr lang="de-AT" sz="1200" dirty="0"/>
              <a:t> des </a:t>
            </a:r>
            <a:r>
              <a:rPr lang="de-AT" sz="1200" dirty="0" smtClean="0"/>
              <a:t>/</a:t>
            </a:r>
            <a:r>
              <a:rPr lang="de-AT" sz="1200" dirty="0" err="1" smtClean="0"/>
              <a:t>derKlienten</a:t>
            </a:r>
            <a:r>
              <a:rPr lang="de-AT" sz="1200" dirty="0" smtClean="0"/>
              <a:t>/in</a:t>
            </a:r>
            <a:endParaRPr lang="de-AT" sz="1200" dirty="0"/>
          </a:p>
          <a:p>
            <a:r>
              <a:rPr lang="de-AT" sz="1200" dirty="0"/>
              <a:t>Rückmeldung an: Alle </a:t>
            </a:r>
            <a:r>
              <a:rPr lang="de-AT" sz="1200" dirty="0" smtClean="0"/>
              <a:t>BetreuerInnen, Ersatz-</a:t>
            </a:r>
            <a:r>
              <a:rPr lang="de-AT" sz="1200" dirty="0" err="1" smtClean="0"/>
              <a:t>BezugsbetreuerIn</a:t>
            </a:r>
            <a:r>
              <a:rPr lang="de-AT" sz="1200" dirty="0" smtClean="0"/>
              <a:t> </a:t>
            </a:r>
            <a:r>
              <a:rPr lang="de-AT" sz="1200" dirty="0"/>
              <a:t>des Klienten</a:t>
            </a:r>
          </a:p>
          <a:p>
            <a:r>
              <a:rPr lang="de-AT" sz="1200" dirty="0"/>
              <a:t>Zeitbudget pro </a:t>
            </a:r>
            <a:r>
              <a:rPr lang="de-AT" sz="1200" dirty="0" smtClean="0"/>
              <a:t>Woche: ??  Stunden</a:t>
            </a:r>
            <a:endParaRPr lang="de-AT" sz="1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77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rmAutofit/>
          </a:bodyPr>
          <a:lstStyle/>
          <a:p>
            <a:r>
              <a:rPr lang="de-AT" dirty="0" smtClean="0"/>
              <a:t>Bezugsbetreuer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550913"/>
              </p:ext>
            </p:extLst>
          </p:nvPr>
        </p:nvGraphicFramePr>
        <p:xfrm>
          <a:off x="467544" y="1916832"/>
          <a:ext cx="7920880" cy="267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0245"/>
                <a:gridCol w="2493610"/>
                <a:gridCol w="3227025"/>
              </a:tblGrid>
              <a:tr h="381640">
                <a:tc>
                  <a:txBody>
                    <a:bodyPr/>
                    <a:lstStyle/>
                    <a:p>
                      <a:r>
                        <a:rPr lang="de-AT" dirty="0" smtClean="0"/>
                        <a:t>Bewohner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Haupt-Bezugsbetreuer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Ersatz-Bezugsbetreuer</a:t>
                      </a:r>
                      <a:endParaRPr lang="de-AT" dirty="0"/>
                    </a:p>
                  </a:txBody>
                  <a:tcPr/>
                </a:tc>
              </a:tr>
              <a:tr h="381640">
                <a:tc>
                  <a:txBody>
                    <a:bodyPr/>
                    <a:lstStyle/>
                    <a:p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Zeppelin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G</a:t>
                      </a:r>
                      <a:endParaRPr lang="de-AT" dirty="0"/>
                    </a:p>
                  </a:txBody>
                  <a:tcPr/>
                </a:tc>
              </a:tr>
              <a:tr h="381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Ypsilon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H</a:t>
                      </a:r>
                      <a:endParaRPr lang="de-AT" dirty="0"/>
                    </a:p>
                  </a:txBody>
                  <a:tcPr/>
                </a:tc>
              </a:tr>
              <a:tr h="381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Xaverin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I</a:t>
                      </a:r>
                      <a:endParaRPr lang="de-AT" dirty="0"/>
                    </a:p>
                  </a:txBody>
                  <a:tcPr/>
                </a:tc>
              </a:tr>
              <a:tr h="381640">
                <a:tc>
                  <a:txBody>
                    <a:bodyPr/>
                    <a:lstStyle/>
                    <a:p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Wilhelmine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B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K</a:t>
                      </a:r>
                      <a:endParaRPr lang="de-AT" dirty="0" smtClean="0"/>
                    </a:p>
                  </a:txBody>
                  <a:tcPr/>
                </a:tc>
              </a:tr>
              <a:tr h="381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Ulli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J</a:t>
                      </a:r>
                      <a:endParaRPr lang="de-AT" dirty="0"/>
                    </a:p>
                  </a:txBody>
                  <a:tcPr/>
                </a:tc>
              </a:tr>
              <a:tr h="3816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/>
                        <a:t>Tina</a:t>
                      </a:r>
                      <a:endParaRPr lang="de-A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F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L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53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Werkstattbegleitung extern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/>
              <a:t>Wer: </a:t>
            </a:r>
            <a:r>
              <a:rPr lang="de-AT" dirty="0" smtClean="0"/>
              <a:t>B</a:t>
            </a:r>
            <a:endParaRPr lang="de-AT" dirty="0" smtClean="0"/>
          </a:p>
          <a:p>
            <a:r>
              <a:rPr lang="de-AT" dirty="0" smtClean="0"/>
              <a:t>Vision</a:t>
            </a:r>
            <a:r>
              <a:rPr lang="de-AT" dirty="0"/>
              <a:t>: Die Klienten </a:t>
            </a:r>
            <a:r>
              <a:rPr lang="de-AT" dirty="0" smtClean="0"/>
              <a:t>können ihre Talente und Fertigkeiten in den Tagesstätten der Umgebung einbringen und werden da bestmöglich betreut</a:t>
            </a:r>
            <a:endParaRPr lang="de-AT" dirty="0"/>
          </a:p>
          <a:p>
            <a:r>
              <a:rPr lang="de-AT" dirty="0" smtClean="0"/>
              <a:t>Aufgaben</a:t>
            </a:r>
            <a:r>
              <a:rPr lang="de-AT" dirty="0"/>
              <a:t>: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Organisation der </a:t>
            </a:r>
            <a:r>
              <a:rPr lang="de-AT" dirty="0" err="1" smtClean="0"/>
              <a:t>Werkstattenbetreuung</a:t>
            </a:r>
            <a:r>
              <a:rPr lang="de-AT" dirty="0" smtClean="0"/>
              <a:t> für die Woche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Fahrtendienst für die KlientInnen zu den Werkstätten 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Betreuung vor Ort, wenn es notwendig ist</a:t>
            </a:r>
            <a:endParaRPr lang="de-AT" dirty="0"/>
          </a:p>
          <a:p>
            <a:r>
              <a:rPr lang="de-AT" dirty="0" smtClean="0"/>
              <a:t>Schnittstelle: </a:t>
            </a:r>
            <a:r>
              <a:rPr lang="de-AT" dirty="0" err="1" smtClean="0"/>
              <a:t>BezugsbetreuerIn</a:t>
            </a:r>
            <a:r>
              <a:rPr lang="de-AT" dirty="0" smtClean="0"/>
              <a:t>, Chef vom Dienst</a:t>
            </a:r>
          </a:p>
          <a:p>
            <a:r>
              <a:rPr lang="de-AT" dirty="0" smtClean="0"/>
              <a:t>Rückmeldung </a:t>
            </a:r>
            <a:r>
              <a:rPr lang="de-AT" dirty="0"/>
              <a:t>von/an: Alle Teammitglieder</a:t>
            </a:r>
          </a:p>
          <a:p>
            <a:r>
              <a:rPr lang="de-AT" dirty="0"/>
              <a:t>Zeitbudget pro Woche – laut Dienstplan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816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Medizinische Fachkraft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AT" dirty="0" smtClean="0"/>
              <a:t>Name: </a:t>
            </a:r>
            <a:r>
              <a:rPr lang="de-AT" dirty="0" smtClean="0"/>
              <a:t>A</a:t>
            </a:r>
            <a:endParaRPr lang="de-AT" dirty="0" smtClean="0"/>
          </a:p>
          <a:p>
            <a:r>
              <a:rPr lang="de-AT" dirty="0" smtClean="0"/>
              <a:t>Vision: </a:t>
            </a:r>
            <a:r>
              <a:rPr lang="de-AT" dirty="0"/>
              <a:t>Alle </a:t>
            </a:r>
            <a:r>
              <a:rPr lang="de-AT" dirty="0" smtClean="0"/>
              <a:t>KlientInnen </a:t>
            </a:r>
            <a:r>
              <a:rPr lang="de-AT" dirty="0"/>
              <a:t>sich fachgerecht </a:t>
            </a:r>
            <a:r>
              <a:rPr lang="de-AT" dirty="0" err="1"/>
              <a:t>medizisch</a:t>
            </a:r>
            <a:r>
              <a:rPr lang="de-AT" dirty="0"/>
              <a:t> betreut</a:t>
            </a:r>
          </a:p>
          <a:p>
            <a:r>
              <a:rPr lang="de-DE" dirty="0" smtClean="0"/>
              <a:t>Domäne: Medizinische Belange der </a:t>
            </a:r>
            <a:r>
              <a:rPr lang="de-DE" dirty="0" err="1" smtClean="0"/>
              <a:t>KlientInnen</a:t>
            </a:r>
            <a:endParaRPr lang="de-AT" dirty="0" smtClean="0"/>
          </a:p>
          <a:p>
            <a:r>
              <a:rPr lang="de-AT" dirty="0" smtClean="0"/>
              <a:t>Aufgaben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Administrierung der Medikamente der </a:t>
            </a:r>
            <a:r>
              <a:rPr lang="de-AT" dirty="0" err="1" smtClean="0"/>
              <a:t>KlientInnen</a:t>
            </a:r>
            <a:r>
              <a:rPr lang="de-AT" dirty="0" smtClean="0"/>
              <a:t> (a)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Administrierung der Diagnosen der </a:t>
            </a:r>
            <a:r>
              <a:rPr lang="de-AT" dirty="0" err="1" smtClean="0"/>
              <a:t>KlientInnen</a:t>
            </a:r>
            <a:r>
              <a:rPr lang="de-AT" dirty="0" smtClean="0"/>
              <a:t> (a)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Klärung der Pflegehandlungen, die einer Delegation bedürfen (Vorbehaltshandlungen) und Delegation inkl. </a:t>
            </a:r>
            <a:r>
              <a:rPr lang="de-AT" dirty="0" smtClean="0"/>
              <a:t>Einschulung (a)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Festlegung der Pflegeplanung zur Übernahme in den </a:t>
            </a:r>
            <a:r>
              <a:rPr lang="de-AT" dirty="0" smtClean="0"/>
              <a:t>Durchführungsnachweis (a)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Freigabe des persönlichen Profils in Bezug auf pflegerische </a:t>
            </a:r>
            <a:r>
              <a:rPr lang="de-AT" dirty="0" smtClean="0"/>
              <a:t>Belange (a)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Begleitung von Pflegehandlungen und Kontrolle des Verlaufs bei Erkrankungen von </a:t>
            </a:r>
            <a:r>
              <a:rPr lang="de-AT" dirty="0" err="1" smtClean="0"/>
              <a:t>KlientInnen</a:t>
            </a:r>
            <a:r>
              <a:rPr lang="de-AT" dirty="0" smtClean="0"/>
              <a:t> (</a:t>
            </a:r>
            <a:r>
              <a:rPr lang="de-AT" dirty="0" err="1" smtClean="0"/>
              <a:t>iAm</a:t>
            </a:r>
            <a:r>
              <a:rPr lang="de-AT" dirty="0" smtClean="0"/>
              <a:t> </a:t>
            </a:r>
            <a:r>
              <a:rPr lang="de-AT" dirty="0" err="1" smtClean="0"/>
              <a:t>BetreuerIn</a:t>
            </a:r>
            <a:r>
              <a:rPr lang="de-AT" dirty="0" smtClean="0"/>
              <a:t> allgemein)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Im Bedarfsfall vorbereitete Medikamentenspender korrigieren </a:t>
            </a:r>
            <a:r>
              <a:rPr lang="de-AT" dirty="0" smtClean="0"/>
              <a:t>(a)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Bei Beauftragung durch RL: Pflegerische Freiheitsbeschränkende </a:t>
            </a:r>
            <a:r>
              <a:rPr lang="de-AT" dirty="0"/>
              <a:t>Maßnahmen (§5 </a:t>
            </a:r>
            <a:r>
              <a:rPr lang="de-AT" dirty="0" err="1"/>
              <a:t>HeimAufhg</a:t>
            </a:r>
            <a:r>
              <a:rPr lang="de-AT" dirty="0"/>
              <a:t>) – in Absprache mit </a:t>
            </a:r>
            <a:r>
              <a:rPr lang="de-AT" dirty="0" err="1" smtClean="0"/>
              <a:t>HauptbezugsbetreuerIn</a:t>
            </a:r>
            <a:endParaRPr lang="de-AT" dirty="0" smtClean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Rückmeldung von: Austausch mit Fachkraft Pflege des Bereiches</a:t>
            </a:r>
          </a:p>
          <a:p>
            <a:r>
              <a:rPr lang="de-AT" dirty="0" smtClean="0"/>
              <a:t>Rückmeldung </a:t>
            </a:r>
            <a:r>
              <a:rPr lang="de-AT" dirty="0"/>
              <a:t>an</a:t>
            </a:r>
            <a:r>
              <a:rPr lang="de-AT" dirty="0" smtClean="0"/>
              <a:t>: </a:t>
            </a:r>
            <a:r>
              <a:rPr lang="de-AT" dirty="0" err="1" smtClean="0"/>
              <a:t>BezugsbetreuerIn</a:t>
            </a:r>
            <a:endParaRPr lang="de-AT" dirty="0"/>
          </a:p>
          <a:p>
            <a:r>
              <a:rPr lang="de-AT" dirty="0" smtClean="0"/>
              <a:t>Zeitbudget pro Woche – 4-6 Stunden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7891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rmAutofit/>
          </a:bodyPr>
          <a:lstStyle/>
          <a:p>
            <a:r>
              <a:rPr lang="de-AT" dirty="0" smtClean="0"/>
              <a:t>Reinigungsperson</a:t>
            </a:r>
            <a:endParaRPr lang="de-AT" sz="2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850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XYZ</a:t>
            </a:r>
            <a:endParaRPr lang="de-AT" dirty="0" smtClean="0"/>
          </a:p>
          <a:p>
            <a:r>
              <a:rPr lang="de-AT" dirty="0" smtClean="0"/>
              <a:t>Vision</a:t>
            </a:r>
            <a:r>
              <a:rPr lang="de-AT" dirty="0"/>
              <a:t>: Unsere Einrichtung ist hygienisch einwandfrei und kann jederzeit auditiert werden</a:t>
            </a:r>
          </a:p>
          <a:p>
            <a:r>
              <a:rPr lang="de-AT" dirty="0" smtClean="0"/>
              <a:t>Aufgaben:</a:t>
            </a:r>
          </a:p>
          <a:p>
            <a:pPr lvl="1"/>
            <a:r>
              <a:rPr lang="de-AT" dirty="0" smtClean="0"/>
              <a:t>Regelmäßiges Putzen der WG</a:t>
            </a:r>
          </a:p>
          <a:p>
            <a:pPr lvl="1"/>
            <a:r>
              <a:rPr lang="de-AT" dirty="0" smtClean="0"/>
              <a:t>Unterstützung bei einfachen Haushaltsarbeiten der </a:t>
            </a:r>
            <a:r>
              <a:rPr lang="de-AT" dirty="0" err="1" smtClean="0"/>
              <a:t>BewohnerInnen</a:t>
            </a:r>
            <a:endParaRPr lang="de-AT" dirty="0" smtClean="0"/>
          </a:p>
          <a:p>
            <a:r>
              <a:rPr lang="de-AT" dirty="0" smtClean="0"/>
              <a:t>Rückmeldung von: </a:t>
            </a:r>
            <a:r>
              <a:rPr lang="de-AT" dirty="0" err="1" smtClean="0"/>
              <a:t>BetreuerIn</a:t>
            </a:r>
            <a:r>
              <a:rPr lang="de-AT" dirty="0" smtClean="0"/>
              <a:t>/ WG-Bewohnerin</a:t>
            </a:r>
          </a:p>
          <a:p>
            <a:r>
              <a:rPr lang="de-AT" dirty="0" smtClean="0"/>
              <a:t>Rückmeldung an: Fachkraft Hygiene, </a:t>
            </a:r>
            <a:r>
              <a:rPr lang="de-AT" dirty="0" err="1" smtClean="0"/>
              <a:t>BetreuerIn</a:t>
            </a:r>
            <a:r>
              <a:rPr lang="de-AT" dirty="0" smtClean="0"/>
              <a:t>; WG-</a:t>
            </a:r>
            <a:r>
              <a:rPr lang="de-AT" dirty="0" err="1" smtClean="0"/>
              <a:t>BewohnerIn</a:t>
            </a:r>
            <a:endParaRPr lang="de-AT" dirty="0" smtClean="0"/>
          </a:p>
          <a:p>
            <a:r>
              <a:rPr lang="de-AT" dirty="0" smtClean="0"/>
              <a:t>Zeitbedarf: 13h/Woche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104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04056"/>
          </a:xfrm>
        </p:spPr>
        <p:txBody>
          <a:bodyPr>
            <a:noAutofit/>
          </a:bodyPr>
          <a:lstStyle/>
          <a:p>
            <a:r>
              <a:rPr lang="de-AT" sz="3400" dirty="0" smtClean="0"/>
              <a:t>Unterstützende Rollen</a:t>
            </a:r>
            <a:endParaRPr lang="de-AT" sz="34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961764"/>
              </p:ext>
            </p:extLst>
          </p:nvPr>
        </p:nvGraphicFramePr>
        <p:xfrm>
          <a:off x="683568" y="836712"/>
          <a:ext cx="7920880" cy="5342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787"/>
                <a:gridCol w="2594769"/>
                <a:gridCol w="1502237"/>
                <a:gridCol w="1707087"/>
              </a:tblGrid>
              <a:tr h="270867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Rolle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Besetzung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Aufwand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Wie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Brandschutzbeauftragte/r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H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?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Nebenher?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CHO (</a:t>
                      </a:r>
                      <a:r>
                        <a:rPr lang="de-AT" sz="1200" dirty="0" err="1" smtClean="0"/>
                        <a:t>Happiness</a:t>
                      </a:r>
                      <a:r>
                        <a:rPr lang="de-AT" sz="1200" baseline="0" dirty="0" smtClean="0"/>
                        <a:t> Officer)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?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Nebenher?/</a:t>
                      </a:r>
                      <a:r>
                        <a:rPr lang="de-AT" sz="1200" dirty="0" smtClean="0"/>
                        <a:t>Nachtdienst</a:t>
                      </a:r>
                      <a:endParaRPr lang="de-AT" sz="1200" dirty="0"/>
                    </a:p>
                  </a:txBody>
                  <a:tcPr/>
                </a:tc>
              </a:tr>
              <a:tr h="270867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Controlletti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C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Nachtdienst (ND)</a:t>
                      </a:r>
                      <a:endParaRPr lang="de-AT" sz="1200" dirty="0"/>
                    </a:p>
                  </a:txBody>
                  <a:tcPr/>
                </a:tc>
              </a:tr>
              <a:tr h="219441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Dienstplan-</a:t>
                      </a:r>
                      <a:r>
                        <a:rPr lang="de-AT" sz="1200" dirty="0" err="1" smtClean="0"/>
                        <a:t>ManagerIn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B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4h/pro Monat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ND + </a:t>
                      </a:r>
                      <a:r>
                        <a:rPr lang="de-AT" sz="1200" dirty="0" smtClean="0"/>
                        <a:t>Konzentriert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Finanz-Admin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C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2h/W +  1h/W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 + </a:t>
                      </a:r>
                      <a:r>
                        <a:rPr lang="de-AT" sz="1200" dirty="0" err="1" smtClean="0"/>
                        <a:t>Neb</a:t>
                      </a:r>
                      <a:r>
                        <a:rPr lang="de-AT" sz="1200" dirty="0" smtClean="0"/>
                        <a:t>/ND?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Führungskraft </a:t>
                      </a:r>
                      <a:r>
                        <a:rPr lang="de-AT" sz="1200" dirty="0" smtClean="0"/>
                        <a:t>nach außen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G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2h/W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 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GruppendynamikerIn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L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Hygiene-Fachkraft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G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ND + nebenher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Klienten-</a:t>
                      </a:r>
                      <a:r>
                        <a:rPr lang="de-AT" sz="1200" dirty="0" err="1" smtClean="0"/>
                        <a:t>ManagerIn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ND + nebenher</a:t>
                      </a:r>
                      <a:endParaRPr lang="de-AT" sz="1200" dirty="0"/>
                    </a:p>
                  </a:txBody>
                  <a:tcPr/>
                </a:tc>
              </a:tr>
              <a:tr h="313033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Koordinator + </a:t>
                      </a:r>
                      <a:r>
                        <a:rPr lang="de-AT" sz="1200" dirty="0" smtClean="0"/>
                        <a:t>Ausputzerin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3-4h/W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Krisen-</a:t>
                      </a:r>
                      <a:r>
                        <a:rPr lang="de-AT" sz="1200" dirty="0" err="1" smtClean="0"/>
                        <a:t>BegleiterIn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H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abgedeckt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MediatorIn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 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MentorIn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Wird je nach neuem MA bestimmt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1-2 Mon 3-4h/W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Orga</a:t>
                      </a:r>
                      <a:r>
                        <a:rPr lang="de-AT" sz="1200" dirty="0" smtClean="0"/>
                        <a:t>-Fachkraft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I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nebenher/konzentriert</a:t>
                      </a:r>
                      <a:endParaRPr lang="de-AT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Personal-</a:t>
                      </a:r>
                      <a:r>
                        <a:rPr lang="de-AT" sz="1200" dirty="0" err="1" smtClean="0"/>
                        <a:t>ManagerIn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J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5h/W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Pädagogische Fachkraft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4h</a:t>
                      </a:r>
                      <a:r>
                        <a:rPr lang="de-AT" sz="1200" baseline="0" dirty="0" smtClean="0"/>
                        <a:t> pro W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dirty="0" smtClean="0"/>
                        <a:t>ND + </a:t>
                      </a:r>
                      <a:r>
                        <a:rPr lang="de-AT" sz="1200" dirty="0" smtClean="0"/>
                        <a:t>konzentriert</a:t>
                      </a:r>
                      <a:endParaRPr lang="de-AT" sz="1200" dirty="0" smtClean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Tagesstruktur </a:t>
                      </a:r>
                      <a:r>
                        <a:rPr lang="de-AT" sz="1200" dirty="0" err="1" smtClean="0"/>
                        <a:t>KoordinatorIn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abgedeckt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Technischer Support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1h pro W?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nebenher</a:t>
                      </a:r>
                      <a:endParaRPr lang="de-A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25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Brandschutzbeauftrage/r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Wer: </a:t>
            </a:r>
            <a:r>
              <a:rPr lang="de-AT" dirty="0" smtClean="0"/>
              <a:t>A</a:t>
            </a:r>
            <a:endParaRPr lang="de-AT" dirty="0"/>
          </a:p>
          <a:p>
            <a:r>
              <a:rPr lang="de-AT" dirty="0"/>
              <a:t>Vision: Wir </a:t>
            </a:r>
            <a:r>
              <a:rPr lang="de-AT" dirty="0" smtClean="0"/>
              <a:t>können sicher leben und arbeiten, es gibt keine Gefahren von Brand oder Feuer.</a:t>
            </a:r>
            <a:endParaRPr lang="de-AT" dirty="0"/>
          </a:p>
          <a:p>
            <a:r>
              <a:rPr lang="de-AT" dirty="0"/>
              <a:t>Aufgaben </a:t>
            </a:r>
          </a:p>
          <a:p>
            <a:pPr lvl="1"/>
            <a:r>
              <a:rPr lang="de-AT" dirty="0" smtClean="0"/>
              <a:t>Umsetzung der Brandschutzrichtlinien </a:t>
            </a:r>
          </a:p>
          <a:p>
            <a:pPr lvl="1"/>
            <a:endParaRPr lang="de-AT" dirty="0" smtClean="0"/>
          </a:p>
          <a:p>
            <a:r>
              <a:rPr lang="de-AT" dirty="0" smtClean="0"/>
              <a:t>Rückmeldung </a:t>
            </a:r>
            <a:r>
              <a:rPr lang="de-AT" dirty="0"/>
              <a:t>von/an: Team</a:t>
            </a:r>
          </a:p>
          <a:p>
            <a:r>
              <a:rPr lang="de-AT" dirty="0"/>
              <a:t>Zeitbudget pro Woche: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0198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CHO-In</a:t>
            </a:r>
            <a:br>
              <a:rPr lang="de-AT" dirty="0" smtClean="0"/>
            </a:br>
            <a:r>
              <a:rPr lang="de-AT" dirty="0" smtClean="0"/>
              <a:t>(Chief </a:t>
            </a:r>
            <a:r>
              <a:rPr lang="de-AT" dirty="0" err="1" smtClean="0"/>
              <a:t>Happiness</a:t>
            </a:r>
            <a:r>
              <a:rPr lang="de-AT" dirty="0" smtClean="0"/>
              <a:t> Officer)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smtClean="0"/>
              <a:t>Wer: offen</a:t>
            </a:r>
          </a:p>
          <a:p>
            <a:r>
              <a:rPr lang="de-AT" dirty="0" smtClean="0"/>
              <a:t>Vision: Glückliche MitarbeiterInnen sorgen für glückliche BewohnerInnen</a:t>
            </a:r>
          </a:p>
          <a:p>
            <a:r>
              <a:rPr lang="de-AT" dirty="0" smtClean="0"/>
              <a:t>Aufgaben:</a:t>
            </a:r>
          </a:p>
          <a:p>
            <a:pPr lvl="1"/>
            <a:r>
              <a:rPr lang="de-AT" dirty="0" smtClean="0"/>
              <a:t>Den Glücksfaktor im Team zu erhöhen</a:t>
            </a:r>
          </a:p>
          <a:p>
            <a:pPr lvl="1"/>
            <a:r>
              <a:rPr lang="de-AT" dirty="0" smtClean="0"/>
              <a:t>Beizutragen, dass möglichst viele MA möglichst häufig glücklich und zufrieden in der Arbeit sind</a:t>
            </a:r>
          </a:p>
          <a:p>
            <a:pPr lvl="1"/>
            <a:r>
              <a:rPr lang="de-AT" dirty="0" smtClean="0"/>
              <a:t>MA befragen und einzelne Maßnahmen in der Arbeitszeit oder Freizeit vorschlagen</a:t>
            </a:r>
          </a:p>
          <a:p>
            <a:r>
              <a:rPr lang="de-AT" dirty="0" smtClean="0"/>
              <a:t>Rückmeldung vom: Kreis, einzelnen </a:t>
            </a:r>
            <a:r>
              <a:rPr lang="de-AT" dirty="0" err="1" smtClean="0"/>
              <a:t>RollenträgerInnen</a:t>
            </a:r>
            <a:r>
              <a:rPr lang="de-AT" dirty="0" smtClean="0"/>
              <a:t>/ </a:t>
            </a:r>
            <a:r>
              <a:rPr lang="de-AT" dirty="0" err="1" smtClean="0"/>
              <a:t>MitarbeiterInnen</a:t>
            </a:r>
            <a:endParaRPr lang="de-AT" dirty="0" smtClean="0"/>
          </a:p>
          <a:p>
            <a:r>
              <a:rPr lang="de-AT" dirty="0" smtClean="0"/>
              <a:t>Rückmeldung an: Kreis</a:t>
            </a:r>
          </a:p>
          <a:p>
            <a:r>
              <a:rPr lang="de-AT" dirty="0" smtClean="0"/>
              <a:t>Zeitaufwand: ??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72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Controlletti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C</a:t>
            </a:r>
            <a:endParaRPr lang="de-AT" dirty="0" smtClean="0"/>
          </a:p>
          <a:p>
            <a:r>
              <a:rPr lang="de-AT" dirty="0" smtClean="0"/>
              <a:t>Vision: Die Arbeit entspricht den rechtlichen/gesetzlichen Vorgaben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smtClean="0"/>
              <a:t>Aufgaben: Chef-Controller, d.h. wenn rechtliche, inhaltliche</a:t>
            </a:r>
            <a:r>
              <a:rPr lang="de-AT" dirty="0"/>
              <a:t> </a:t>
            </a:r>
            <a:r>
              <a:rPr lang="de-AT" dirty="0" smtClean="0"/>
              <a:t>und interne Vorgaben, Standards und Auflagen nicht eingehalten werden, dann gibt es eine Rückmeldung an den/die jeweilige/n Rollenträger/in mit Zeitfenster zur Behebung. Rückmeldung vom Kreis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smtClean="0"/>
              <a:t>Schnittstellen:</a:t>
            </a:r>
          </a:p>
          <a:p>
            <a:pPr marL="742950" lvl="2" indent="-342900"/>
            <a:r>
              <a:rPr lang="de-AT" dirty="0" smtClean="0"/>
              <a:t>Pädagogische Begleitung für pädagogische Fragen/Richtlinien</a:t>
            </a:r>
          </a:p>
          <a:p>
            <a:pPr marL="742950" lvl="2" indent="-342900"/>
            <a:r>
              <a:rPr lang="de-AT" dirty="0" smtClean="0"/>
              <a:t>Führungskraft nach außen: Rückmeldung und Empfehlung für Dienstanweisung</a:t>
            </a:r>
          </a:p>
          <a:p>
            <a:pPr marL="742950" lvl="2" indent="-342900"/>
            <a:r>
              <a:rPr lang="de-AT" dirty="0" smtClean="0"/>
              <a:t>Rückmeldung an jede/n einzelne/n Rollenträger/in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smtClean="0"/>
              <a:t>Zeitbudget: ??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29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8959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Struktur WG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AT" dirty="0" smtClean="0"/>
              <a:t>Es leben sechs Bewohner in der WG, die unterschiedlich starke Betreuung brauchen</a:t>
            </a:r>
          </a:p>
          <a:p>
            <a:r>
              <a:rPr lang="de-AT" dirty="0" smtClean="0"/>
              <a:t>Wochentags arbeiten sie entweder in Werkstätten oder haben ein leichtes pädagogisches Programm oder übernehmen Aufgaben im Zusammenleben</a:t>
            </a:r>
          </a:p>
          <a:p>
            <a:r>
              <a:rPr lang="de-AT" dirty="0" smtClean="0"/>
              <a:t>Jeder WG-Bewohner hat eine Hauptbezugsperson</a:t>
            </a:r>
          </a:p>
          <a:p>
            <a:r>
              <a:rPr lang="de-AT" dirty="0" smtClean="0"/>
              <a:t>Es gibt jeweils 2-3 Betreuer tagsüber und einen nicht schlafenden Nachtdienst von 22-6 Uhr</a:t>
            </a:r>
          </a:p>
          <a:p>
            <a:r>
              <a:rPr lang="de-AT" dirty="0" smtClean="0"/>
              <a:t>Das Team trifft sich alle vier Wochen zu einer 3h Besprechung mit wechselnder Zusammensetzung aufgrund von bestehenden Diensten.</a:t>
            </a:r>
          </a:p>
          <a:p>
            <a:r>
              <a:rPr lang="de-AT" dirty="0" smtClean="0"/>
              <a:t>Jedes Team-Mitglied hat verschiedene Rollen übernommen und es gibt pro Rolle ein eigenes Zeitbudget. Die Mitarbeiter können </a:t>
            </a:r>
            <a:r>
              <a:rPr lang="de-AT" dirty="0" err="1" smtClean="0"/>
              <a:t>tw</a:t>
            </a:r>
            <a:r>
              <a:rPr lang="de-AT" dirty="0" smtClean="0"/>
              <a:t>. ihre Rollenfunktion in den ruhigen Nachtdienstphasen erledigen oder einem kleinen Büro vor/nach der offiziellen Dienstzeit. </a:t>
            </a:r>
          </a:p>
          <a:p>
            <a:r>
              <a:rPr lang="de-AT" dirty="0" smtClean="0"/>
              <a:t>Kommuniziert wird bei der jeweiligen Dienstübergabe, über ein betriebliches Dokumentationssystem und über einen internen </a:t>
            </a:r>
            <a:r>
              <a:rPr lang="de-AT" dirty="0" err="1" smtClean="0"/>
              <a:t>Slack</a:t>
            </a:r>
            <a:r>
              <a:rPr lang="de-AT" dirty="0" smtClean="0"/>
              <a:t>-Channel.</a:t>
            </a:r>
          </a:p>
          <a:p>
            <a:r>
              <a:rPr lang="de-AT" dirty="0" smtClean="0"/>
              <a:t>Grundlage war eine wirkliche WG und ich habe vieles anonymisiert und verändert. Die Zuteilung der Namen und Rollen ist jetzt nicht einheitlich, sondern soll nur zeigen, wie es ausschauen könnte  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76529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Dienstplan </a:t>
            </a:r>
            <a:r>
              <a:rPr lang="de-AT" dirty="0" err="1" smtClean="0"/>
              <a:t>ManagerIn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G</a:t>
            </a:r>
            <a:endParaRPr lang="de-AT" dirty="0" smtClean="0"/>
          </a:p>
          <a:p>
            <a:r>
              <a:rPr lang="de-AT" dirty="0" smtClean="0"/>
              <a:t>Vision</a:t>
            </a:r>
            <a:r>
              <a:rPr lang="de-AT" dirty="0"/>
              <a:t>: Wir haben einen Dienstplan, der optimal auf die Belange der </a:t>
            </a:r>
            <a:r>
              <a:rPr lang="de-AT" dirty="0" smtClean="0"/>
              <a:t>KlientInnen</a:t>
            </a:r>
            <a:r>
              <a:rPr lang="de-AT" dirty="0"/>
              <a:t>, </a:t>
            </a:r>
            <a:r>
              <a:rPr lang="de-AT" dirty="0" smtClean="0"/>
              <a:t>MitarbeiterInnen </a:t>
            </a:r>
            <a:r>
              <a:rPr lang="de-AT" dirty="0"/>
              <a:t>und Ressourcen eingeht</a:t>
            </a:r>
            <a:r>
              <a:rPr lang="de-AT" dirty="0" smtClean="0"/>
              <a:t>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smtClean="0"/>
              <a:t>Aufgaben</a:t>
            </a:r>
          </a:p>
          <a:p>
            <a:pPr marL="800100" lvl="2" indent="-400050">
              <a:buFont typeface="Symbol" panose="05050102010706020507" pitchFamily="18" charset="2"/>
              <a:buChar char="-"/>
            </a:pPr>
            <a:r>
              <a:rPr lang="de-AT" dirty="0" smtClean="0"/>
              <a:t>Administration </a:t>
            </a:r>
            <a:r>
              <a:rPr lang="de-AT" dirty="0"/>
              <a:t>von </a:t>
            </a:r>
            <a:r>
              <a:rPr lang="de-AT" dirty="0" err="1"/>
              <a:t>Krankenstandsvertretungen</a:t>
            </a:r>
            <a:r>
              <a:rPr lang="de-AT" dirty="0"/>
              <a:t> und Urlauben (</a:t>
            </a:r>
            <a:r>
              <a:rPr lang="de-AT" dirty="0" err="1"/>
              <a:t>iAm</a:t>
            </a:r>
            <a:r>
              <a:rPr lang="de-AT" dirty="0"/>
              <a:t> allen Teammitgliedern</a:t>
            </a:r>
            <a:r>
              <a:rPr lang="de-AT" dirty="0" smtClean="0"/>
              <a:t>) [Quartalsblick]</a:t>
            </a:r>
          </a:p>
          <a:p>
            <a:pPr marL="800100" lvl="2" indent="-400050">
              <a:buFont typeface="Symbol" panose="05050102010706020507" pitchFamily="18" charset="2"/>
              <a:buChar char="-"/>
            </a:pPr>
            <a:r>
              <a:rPr lang="de-AT" dirty="0"/>
              <a:t>Erstellen der Dienstpläne nach Vorgaben des Landes NÖ und des KV Caritas (</a:t>
            </a:r>
            <a:r>
              <a:rPr lang="de-AT" dirty="0" err="1"/>
              <a:t>iAm</a:t>
            </a:r>
            <a:r>
              <a:rPr lang="de-AT" dirty="0"/>
              <a:t> allen Teammitgliedern</a:t>
            </a:r>
            <a:r>
              <a:rPr lang="de-AT" dirty="0" smtClean="0"/>
              <a:t>) – der gemeinsamen Rahmenbedingungen (siehe nächste Folie)</a:t>
            </a:r>
          </a:p>
          <a:p>
            <a:pPr marL="800100" lvl="2" indent="-400050">
              <a:buFont typeface="Symbol" panose="05050102010706020507" pitchFamily="18" charset="2"/>
              <a:buChar char="-"/>
            </a:pPr>
            <a:r>
              <a:rPr lang="de-AT" dirty="0" smtClean="0"/>
              <a:t>Quartalsblick auf ausgewogene Zahlen/Einsätze</a:t>
            </a:r>
          </a:p>
          <a:p>
            <a:r>
              <a:rPr lang="de-AT" dirty="0" smtClean="0"/>
              <a:t>Rückmeldung von : Administration + Kreis</a:t>
            </a:r>
          </a:p>
          <a:p>
            <a:r>
              <a:rPr lang="de-AT" dirty="0" smtClean="0"/>
              <a:t>Rückmeldung an: Kreis</a:t>
            </a:r>
          </a:p>
          <a:p>
            <a:pPr marL="0" indent="-400050"/>
            <a:r>
              <a:rPr lang="de-AT" dirty="0" smtClean="0"/>
              <a:t>Zeitbudget: 2 Stunden/ Woche(konzentriertes Arbeiten)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80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Dienstplan-Rahmen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28174"/>
          </a:xfrm>
        </p:spPr>
        <p:txBody>
          <a:bodyPr>
            <a:normAutofit fontScale="55000" lnSpcReduction="20000"/>
          </a:bodyPr>
          <a:lstStyle/>
          <a:p>
            <a:r>
              <a:rPr lang="de-AT" dirty="0" smtClean="0"/>
              <a:t>3er Besetzung erwünscht (vor allem bei Vollbesetzung – Vorgabe von?)</a:t>
            </a:r>
          </a:p>
          <a:p>
            <a:r>
              <a:rPr lang="de-AT" dirty="0" smtClean="0"/>
              <a:t>Jeder Tag ein wacher Nachtdienst</a:t>
            </a:r>
          </a:p>
          <a:p>
            <a:r>
              <a:rPr lang="de-AT" dirty="0" smtClean="0"/>
              <a:t>Kollektivvertrag </a:t>
            </a:r>
            <a:r>
              <a:rPr lang="de-AT" dirty="0" smtClean="0"/>
              <a:t>muss eingehalten werden:</a:t>
            </a:r>
          </a:p>
          <a:p>
            <a:pPr lvl="1"/>
            <a:r>
              <a:rPr lang="de-AT" sz="2700" dirty="0" smtClean="0"/>
              <a:t>Zwei </a:t>
            </a:r>
            <a:r>
              <a:rPr lang="de-AT" sz="2700" dirty="0"/>
              <a:t>Wochen vor Beginn des Kalendermonats ist der für diesen Monat gültige Dienstplan zur Kenntnis zu </a:t>
            </a:r>
            <a:r>
              <a:rPr lang="de-AT" sz="2700" dirty="0" smtClean="0"/>
              <a:t>bringen</a:t>
            </a:r>
          </a:p>
          <a:p>
            <a:pPr lvl="1"/>
            <a:r>
              <a:rPr lang="de-AT" sz="2700" dirty="0" smtClean="0"/>
              <a:t>tägliche </a:t>
            </a:r>
            <a:r>
              <a:rPr lang="de-AT" sz="2700" dirty="0"/>
              <a:t>Normalarbeitszeit beträgt maximal 10 Stunden </a:t>
            </a:r>
          </a:p>
          <a:p>
            <a:pPr lvl="1"/>
            <a:r>
              <a:rPr lang="de-AT" sz="2700" dirty="0"/>
              <a:t>Die Arbeitszeit wird auf 7 Tage in der Woche so aufgeteilt, dass jede/r 2 zusammenhängende Kalendertage pro Woche, diese in der Regel an 2 Wochenenden pro Monat, frei hat</a:t>
            </a:r>
          </a:p>
          <a:p>
            <a:pPr lvl="1"/>
            <a:r>
              <a:rPr lang="de-AT" sz="2700" dirty="0"/>
              <a:t>Ruhezeiten von 11h müssen eingehalten werden eingehalten, </a:t>
            </a:r>
          </a:p>
          <a:p>
            <a:pPr lvl="1"/>
            <a:r>
              <a:rPr lang="de-AT" sz="2700" dirty="0"/>
              <a:t>Die wöchentliche Normalarbeitszeit darf durchschnittlich 38 Stunden nicht überschreiten, in einzelnen Wochen darf sie höchstens 48 Stunden erreichen</a:t>
            </a:r>
          </a:p>
          <a:p>
            <a:r>
              <a:rPr lang="de-AT" dirty="0" smtClean="0"/>
              <a:t>Spannungsfeld </a:t>
            </a:r>
          </a:p>
          <a:p>
            <a:pPr lvl="1"/>
            <a:r>
              <a:rPr lang="de-AT" dirty="0" smtClean="0"/>
              <a:t>„Betriebsbedingte Notwendigkeit“: Wir brauchen diese Grundversorgung</a:t>
            </a:r>
          </a:p>
          <a:p>
            <a:pPr lvl="1"/>
            <a:r>
              <a:rPr lang="de-AT" dirty="0" smtClean="0"/>
              <a:t>„Gerecht“, d.h. die Dienste sind gerecht unter den Kollegen verteilt, keine Vorteile für eine bestimmte Person ohne wesentliche Gründe bzw. jeder beißt mal in den sauren Apfel</a:t>
            </a:r>
          </a:p>
          <a:p>
            <a:pPr lvl="1"/>
            <a:r>
              <a:rPr lang="de-AT" dirty="0" smtClean="0"/>
              <a:t>„individuell Rücksicht nehmend“ d.h. die persönlichen Lebensumstände werden bestmöglich berücksichtigt (Anreise, Kinder, Notfälle)</a:t>
            </a:r>
          </a:p>
          <a:p>
            <a:r>
              <a:rPr lang="de-AT" dirty="0"/>
              <a:t>Veränderungen eines bestehenden Dienstplans in Absprache mit </a:t>
            </a:r>
            <a:r>
              <a:rPr lang="de-AT" dirty="0" smtClean="0"/>
              <a:t>Dienstplan-</a:t>
            </a:r>
            <a:r>
              <a:rPr lang="de-AT" dirty="0" err="1" smtClean="0"/>
              <a:t>ManagerIn</a:t>
            </a:r>
            <a:r>
              <a:rPr lang="de-AT" dirty="0" smtClean="0"/>
              <a:t> </a:t>
            </a:r>
            <a:r>
              <a:rPr lang="de-AT" dirty="0"/>
              <a:t>+ betroffenen </a:t>
            </a:r>
            <a:r>
              <a:rPr lang="de-AT" dirty="0" err="1" smtClean="0"/>
              <a:t>KollegInnen</a:t>
            </a:r>
            <a:endParaRPr lang="de-AT" dirty="0" smtClean="0"/>
          </a:p>
          <a:p>
            <a:r>
              <a:rPr lang="de-AT" dirty="0" smtClean="0"/>
              <a:t>Möglichst viel Anhörung vor Erstellung des fixen Dienstplans – Berücksichtigung der persönlichen </a:t>
            </a:r>
            <a:r>
              <a:rPr lang="de-AT" dirty="0" smtClean="0"/>
              <a:t>Wünsche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41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Finanz-Admin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550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F</a:t>
            </a:r>
            <a:endParaRPr lang="de-AT" dirty="0" smtClean="0"/>
          </a:p>
          <a:p>
            <a:r>
              <a:rPr lang="de-AT" dirty="0" smtClean="0"/>
              <a:t>Vision: Wir gehen sorgsam mit den anvertrauten Geldern der Caritas und der KlientInnen um. </a:t>
            </a:r>
          </a:p>
          <a:p>
            <a:r>
              <a:rPr lang="de-AT" dirty="0" smtClean="0"/>
              <a:t>Aufgaben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Erstellen eines Gruppenbudgets nach Vorgaben der RL (a</a:t>
            </a:r>
            <a:r>
              <a:rPr lang="de-AT" dirty="0" smtClean="0"/>
              <a:t>), </a:t>
            </a:r>
            <a:r>
              <a:rPr lang="de-AT" dirty="0"/>
              <a:t>Teilnahme an der ersten </a:t>
            </a:r>
            <a:r>
              <a:rPr lang="de-AT" dirty="0" smtClean="0"/>
              <a:t>Budgetrunde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Budgetnachverhandlungen mit RL (a)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Überprüfung </a:t>
            </a:r>
            <a:r>
              <a:rPr lang="de-AT" dirty="0"/>
              <a:t>der Einhaltung des </a:t>
            </a:r>
            <a:r>
              <a:rPr lang="de-AT" dirty="0" smtClean="0"/>
              <a:t>Budgets (a)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Klärung der Ausgabenrahmen für einzelne Bereiche (z.B. Ausflüge, Supervision, Essen</a:t>
            </a:r>
            <a:r>
              <a:rPr lang="de-AT" dirty="0" smtClean="0"/>
              <a:t>,…) (</a:t>
            </a:r>
            <a:r>
              <a:rPr lang="de-AT" dirty="0" err="1" smtClean="0"/>
              <a:t>iAm</a:t>
            </a:r>
            <a:r>
              <a:rPr lang="de-AT" dirty="0" smtClean="0"/>
              <a:t> FK nach außen)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err="1"/>
              <a:t>KlientInnengeldverwaltung</a:t>
            </a:r>
            <a:r>
              <a:rPr lang="de-AT" dirty="0"/>
              <a:t> in der </a:t>
            </a:r>
            <a:r>
              <a:rPr lang="de-AT" dirty="0" smtClean="0"/>
              <a:t>WG (</a:t>
            </a:r>
            <a:r>
              <a:rPr lang="de-AT" dirty="0" err="1" smtClean="0"/>
              <a:t>iAm</a:t>
            </a:r>
            <a:r>
              <a:rPr lang="de-AT" dirty="0" smtClean="0"/>
              <a:t> </a:t>
            </a:r>
            <a:r>
              <a:rPr lang="de-AT" dirty="0" err="1" smtClean="0"/>
              <a:t>BetreuerInnen</a:t>
            </a:r>
            <a:r>
              <a:rPr lang="de-AT" dirty="0" smtClean="0"/>
              <a:t> allgemein und </a:t>
            </a:r>
            <a:r>
              <a:rPr lang="de-AT" dirty="0" err="1" smtClean="0"/>
              <a:t>BezugsbetreuerIn</a:t>
            </a:r>
            <a:r>
              <a:rPr lang="de-AT" dirty="0" smtClean="0"/>
              <a:t>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Kassabücher, Belege – laufend überprüfen, Geld wechseln (Taschengeld), Rechnungen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Jahresabschluss der Kassabücher (Kassabelege und erste Seite vom Kassabuch ins Büro zur Ablage geben)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Kassabuch abzeichnen im Auftrag (i.A.)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Rechnungen sachlich richtig freigeben</a:t>
            </a:r>
          </a:p>
          <a:p>
            <a:r>
              <a:rPr lang="de-AT" dirty="0" smtClean="0"/>
              <a:t>Rückmeldungen von: Regionalleiter, Kreis</a:t>
            </a:r>
          </a:p>
          <a:p>
            <a:r>
              <a:rPr lang="de-AT" dirty="0" smtClean="0"/>
              <a:t>Rückmeldung an: Regionalleiter, Kreis</a:t>
            </a:r>
          </a:p>
          <a:p>
            <a:r>
              <a:rPr lang="de-AT" dirty="0" smtClean="0"/>
              <a:t>Zeitbudget pro Woche: 1-2 Stunden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750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GruppendynamikerIn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smtClean="0"/>
              <a:t>Wer</a:t>
            </a:r>
            <a:r>
              <a:rPr lang="de-AT" dirty="0" smtClean="0"/>
              <a:t>: </a:t>
            </a:r>
            <a:r>
              <a:rPr lang="de-AT" dirty="0" smtClean="0"/>
              <a:t>D</a:t>
            </a:r>
            <a:endParaRPr lang="de-AT" dirty="0" smtClean="0"/>
          </a:p>
          <a:p>
            <a:r>
              <a:rPr lang="de-AT" dirty="0" smtClean="0"/>
              <a:t>Vision: Es gibt eine hohe Klarheit und Selbstreflexion bzgl. gruppendynamischer Prozesse im Team und mit den MitbewohnerInnen. </a:t>
            </a:r>
            <a:endParaRPr lang="de-AT" dirty="0"/>
          </a:p>
          <a:p>
            <a:r>
              <a:rPr lang="de-AT" dirty="0" smtClean="0"/>
              <a:t>Aufgaben</a:t>
            </a:r>
          </a:p>
          <a:p>
            <a:pPr lvl="1"/>
            <a:r>
              <a:rPr lang="de-AT" dirty="0" smtClean="0"/>
              <a:t>Beobachten und Verstehen gruppendynamischer Prozesse zwischen </a:t>
            </a:r>
            <a:r>
              <a:rPr lang="de-AT" dirty="0" err="1" smtClean="0"/>
              <a:t>BetreuerIn</a:t>
            </a:r>
            <a:r>
              <a:rPr lang="de-AT" dirty="0" smtClean="0"/>
              <a:t> und KlientInnen als Gruppe</a:t>
            </a:r>
          </a:p>
          <a:p>
            <a:pPr lvl="1"/>
            <a:r>
              <a:rPr lang="de-AT" dirty="0" smtClean="0"/>
              <a:t>Maßnahmen zur Verbesserung des Gruppenklimas vorschlagen, vorbereiten und ausführen</a:t>
            </a:r>
          </a:p>
          <a:p>
            <a:pPr lvl="1"/>
            <a:r>
              <a:rPr lang="de-AT" dirty="0" smtClean="0"/>
              <a:t>Evaluation der getroffenen Maßnahmen und Lernen daraus</a:t>
            </a:r>
          </a:p>
          <a:p>
            <a:r>
              <a:rPr lang="de-AT" dirty="0" smtClean="0"/>
              <a:t>Rückmeldung an/von: Team</a:t>
            </a:r>
          </a:p>
          <a:p>
            <a:r>
              <a:rPr lang="de-AT" dirty="0" smtClean="0"/>
              <a:t>Zeitaufwand: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11048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Hygiene Fachkraft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62500" lnSpcReduction="20000"/>
          </a:bodyPr>
          <a:lstStyle/>
          <a:p>
            <a:r>
              <a:rPr lang="de-AT" dirty="0"/>
              <a:t>Wer: L</a:t>
            </a:r>
          </a:p>
          <a:p>
            <a:r>
              <a:rPr lang="de-AT" dirty="0"/>
              <a:t>Vision: Unsere Einrichtung ist hygienisch einwandfrei und kann jederzeit auditiert werden</a:t>
            </a:r>
          </a:p>
          <a:p>
            <a:r>
              <a:rPr lang="de-AT" dirty="0"/>
              <a:t>Zweck: Sicherstellung der Einhaltung von Richtlinien im Bereich Hygiene/Reinigung</a:t>
            </a:r>
          </a:p>
          <a:p>
            <a:r>
              <a:rPr lang="de-AT" dirty="0"/>
              <a:t>Aufgaben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Einhaltung der Hygienestandards (</a:t>
            </a:r>
            <a:r>
              <a:rPr lang="de-AT" dirty="0" err="1"/>
              <a:t>iAm</a:t>
            </a:r>
            <a:r>
              <a:rPr lang="de-AT" dirty="0"/>
              <a:t> Reinigungsperson)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Unterweisung von Reinigungspersonen (a)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Verwaltung von Sicherheitsdatenblättern (</a:t>
            </a:r>
            <a:r>
              <a:rPr lang="de-AT" dirty="0" err="1"/>
              <a:t>iAm</a:t>
            </a:r>
            <a:r>
              <a:rPr lang="de-AT" dirty="0"/>
              <a:t> Reinigungsperson)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Bedarfserhebung von Reinigungsmitteln (</a:t>
            </a:r>
            <a:r>
              <a:rPr lang="de-AT" dirty="0" err="1"/>
              <a:t>iAm</a:t>
            </a:r>
            <a:r>
              <a:rPr lang="de-AT" dirty="0"/>
              <a:t> Reinigungsperson)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Zusammenarbeit mit Sicherheitskraft und </a:t>
            </a:r>
            <a:r>
              <a:rPr lang="de-AT" dirty="0" err="1"/>
              <a:t>Sicherheitsvertrauenperson</a:t>
            </a:r>
            <a:r>
              <a:rPr lang="de-AT" dirty="0"/>
              <a:t> in der Zentrale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Rückmeldungen  an </a:t>
            </a:r>
            <a:r>
              <a:rPr lang="de-AT" dirty="0" err="1"/>
              <a:t>MitarbeiterInnen</a:t>
            </a:r>
            <a:r>
              <a:rPr lang="de-AT" dirty="0"/>
              <a:t> bzgl. Sauberkeit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Ggf. freiwillige Aushilfe bei Reinigungsarbeiten</a:t>
            </a:r>
          </a:p>
          <a:p>
            <a:r>
              <a:rPr lang="de-AT" dirty="0"/>
              <a:t>Rückmeldungen von: Reinigungspersonen</a:t>
            </a:r>
          </a:p>
          <a:p>
            <a:r>
              <a:rPr lang="de-AT" dirty="0"/>
              <a:t>Rückmeldung an: Reinigungspersonen, </a:t>
            </a:r>
            <a:r>
              <a:rPr lang="de-AT" dirty="0" err="1"/>
              <a:t>BetreuerInnen</a:t>
            </a:r>
            <a:r>
              <a:rPr lang="de-AT" dirty="0"/>
              <a:t> </a:t>
            </a:r>
          </a:p>
          <a:p>
            <a:r>
              <a:rPr lang="de-AT" dirty="0"/>
              <a:t>Zeitbudget pro Woche: 1 Stunde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6087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KlientInnen-Manager</a:t>
            </a:r>
            <a:br>
              <a:rPr lang="de-AT" dirty="0" smtClean="0"/>
            </a:br>
            <a:r>
              <a:rPr lang="de-AT" dirty="0" smtClean="0"/>
              <a:t>(Verwaltung/ Aufnahme-/Entlassung)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Wer: offen</a:t>
            </a:r>
          </a:p>
          <a:p>
            <a:r>
              <a:rPr lang="de-AT" dirty="0" smtClean="0"/>
              <a:t>Vision: Unsere WG ist voll ausgelastet, wir haben sechs KlientInnen und eine Warteliste, sobald wir Nachbesetzung bräuchten</a:t>
            </a:r>
          </a:p>
          <a:p>
            <a:r>
              <a:rPr lang="de-AT" dirty="0" smtClean="0"/>
              <a:t>Aufgaben: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 smtClean="0"/>
              <a:t>Bei Nachbesetzung Initiative zum Finden weiterer </a:t>
            </a:r>
            <a:r>
              <a:rPr lang="de-AT" dirty="0" err="1" smtClean="0"/>
              <a:t>KlientInnen</a:t>
            </a:r>
            <a:endParaRPr lang="de-AT" dirty="0" smtClean="0"/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 smtClean="0"/>
              <a:t>Organisation des Kennenlernens und Entscheidungsvorbereitung für die Aufnahme im Kreis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 smtClean="0"/>
              <a:t>In Absprache mit RL Verwaltung der Interessenten über z.B. die </a:t>
            </a:r>
            <a:r>
              <a:rPr lang="de-AT" dirty="0" err="1" smtClean="0"/>
              <a:t>KlientInnen_Aufnahmen_Verlängerungen</a:t>
            </a:r>
            <a:r>
              <a:rPr lang="de-AT" dirty="0" smtClean="0"/>
              <a:t>-Liste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 smtClean="0"/>
              <a:t>Organisationelle Unterstützung bei einem Entlassungsverfahren</a:t>
            </a:r>
          </a:p>
          <a:p>
            <a:pPr marL="342900" lvl="1" indent="-342900">
              <a:buFont typeface="Symbol" panose="05050102010706020507" pitchFamily="18" charset="2"/>
              <a:buChar char="-"/>
            </a:pPr>
            <a:r>
              <a:rPr lang="de-AT" dirty="0" smtClean="0"/>
              <a:t>Rückmeldung: Kreis</a:t>
            </a:r>
          </a:p>
          <a:p>
            <a:pPr marL="342900" lvl="1" indent="-342900">
              <a:buFont typeface="Symbol" panose="05050102010706020507" pitchFamily="18" charset="2"/>
              <a:buChar char="-"/>
            </a:pPr>
            <a:r>
              <a:rPr lang="de-AT" dirty="0" smtClean="0"/>
              <a:t>Zeitaufwand: ??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770694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de-AT" sz="4000" dirty="0" err="1" smtClean="0"/>
              <a:t>KoordinatorIn</a:t>
            </a:r>
            <a:r>
              <a:rPr lang="de-AT" sz="4000" dirty="0" smtClean="0"/>
              <a:t> </a:t>
            </a:r>
            <a:endParaRPr lang="de-AT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rmAutofit fontScale="625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H</a:t>
            </a:r>
            <a:endParaRPr lang="de-AT" dirty="0" smtClean="0"/>
          </a:p>
          <a:p>
            <a:r>
              <a:rPr lang="de-AT" dirty="0" smtClean="0"/>
              <a:t>Vision: Die Arbeit im Team läuft leicht und reibungslos, alle Konflikte/Probleme haben einen Lösungsweg, das Radl läuft, TL erster Diener des Kreises</a:t>
            </a:r>
          </a:p>
          <a:p>
            <a:r>
              <a:rPr lang="de-AT" dirty="0" smtClean="0"/>
              <a:t>Aufgaben:</a:t>
            </a:r>
          </a:p>
          <a:p>
            <a:pPr lvl="1"/>
            <a:r>
              <a:rPr lang="de-AT" dirty="0"/>
              <a:t>Hält den Überblick über das Gesamtwerk </a:t>
            </a:r>
          </a:p>
          <a:p>
            <a:pPr lvl="1"/>
            <a:r>
              <a:rPr lang="de-AT" dirty="0" smtClean="0"/>
              <a:t>Sorgt für die Umsetzung der aus </a:t>
            </a:r>
            <a:r>
              <a:rPr lang="de-AT" dirty="0"/>
              <a:t>der Kreisversammlung ins </a:t>
            </a:r>
            <a:r>
              <a:rPr lang="de-AT" dirty="0" smtClean="0"/>
              <a:t>Tagesgeschäft </a:t>
            </a:r>
          </a:p>
          <a:p>
            <a:pPr lvl="1"/>
            <a:r>
              <a:rPr lang="de-AT" dirty="0" smtClean="0"/>
              <a:t>Rollen-</a:t>
            </a:r>
            <a:r>
              <a:rPr lang="de-AT" dirty="0" err="1" smtClean="0"/>
              <a:t>ManagerIn</a:t>
            </a:r>
            <a:r>
              <a:rPr lang="de-AT" dirty="0" smtClean="0"/>
              <a:t>: Schaut drauf, ob die </a:t>
            </a:r>
            <a:r>
              <a:rPr lang="de-AT" dirty="0" err="1" smtClean="0"/>
              <a:t>RollenträgerInnen</a:t>
            </a:r>
            <a:r>
              <a:rPr lang="de-AT" dirty="0" smtClean="0"/>
              <a:t> alle wissen, was ihre Aufgabe ist, ob es noch Tätigkeiten gibt, die keiner Rolle zugeordnet sind oder ob es neue Rollen braucht</a:t>
            </a:r>
            <a:endParaRPr lang="de-AT" dirty="0"/>
          </a:p>
          <a:p>
            <a:pPr lvl="1"/>
            <a:r>
              <a:rPr lang="de-AT" dirty="0" smtClean="0"/>
              <a:t>Übernimmt </a:t>
            </a:r>
            <a:r>
              <a:rPr lang="de-AT" dirty="0"/>
              <a:t>die Aufgaben, die keiner Rolle zugeordnet sind und bringt sie bei der nächsten Kreisversammlung </a:t>
            </a:r>
            <a:r>
              <a:rPr lang="de-AT" dirty="0" smtClean="0"/>
              <a:t>ein</a:t>
            </a:r>
          </a:p>
          <a:p>
            <a:r>
              <a:rPr lang="de-AT" dirty="0" smtClean="0"/>
              <a:t>Rückmeldung von: Kreis</a:t>
            </a:r>
          </a:p>
          <a:p>
            <a:r>
              <a:rPr lang="de-AT" dirty="0" smtClean="0"/>
              <a:t>Rückmeldung an: Kreis</a:t>
            </a:r>
            <a:endParaRPr lang="de-AT" dirty="0"/>
          </a:p>
          <a:p>
            <a:r>
              <a:rPr lang="de-AT" dirty="0"/>
              <a:t>Zeitbudget pro </a:t>
            </a:r>
            <a:r>
              <a:rPr lang="de-AT" dirty="0" smtClean="0"/>
              <a:t>Woche: 2-4h pro Woche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997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Krisen-</a:t>
            </a:r>
            <a:r>
              <a:rPr lang="de-AT" dirty="0" err="1" smtClean="0"/>
              <a:t>BegleiterIn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550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K</a:t>
            </a:r>
            <a:endParaRPr lang="de-AT" dirty="0" smtClean="0"/>
          </a:p>
          <a:p>
            <a:pPr lvl="0"/>
            <a:r>
              <a:rPr lang="de-AT" dirty="0" smtClean="0"/>
              <a:t>Vision: </a:t>
            </a:r>
            <a:r>
              <a:rPr lang="de-AT" dirty="0"/>
              <a:t>Krisen und Vorfälle werden vor Ort und unmittelbar gut </a:t>
            </a:r>
            <a:r>
              <a:rPr lang="de-AT" dirty="0" smtClean="0"/>
              <a:t>begleitet. KlientInnen </a:t>
            </a:r>
            <a:r>
              <a:rPr lang="de-AT" dirty="0"/>
              <a:t>und BetreuerInnen fühlen sich sicher. Aus Krisen und Vorfällen kann das System (Personen und Strukturen) </a:t>
            </a:r>
            <a:r>
              <a:rPr lang="de-AT" dirty="0" smtClean="0"/>
              <a:t>lernen</a:t>
            </a:r>
          </a:p>
          <a:p>
            <a:r>
              <a:rPr lang="de-AT" dirty="0" smtClean="0"/>
              <a:t>Aufgaben: </a:t>
            </a:r>
          </a:p>
          <a:p>
            <a:pPr lvl="1"/>
            <a:r>
              <a:rPr lang="de-AT" dirty="0"/>
              <a:t>Unterstützung der Klientinnen und </a:t>
            </a:r>
            <a:r>
              <a:rPr lang="de-AT" dirty="0" smtClean="0"/>
              <a:t>MitarbeiterInnen </a:t>
            </a:r>
            <a:r>
              <a:rPr lang="de-AT" dirty="0"/>
              <a:t>vor Ort durch Übernahme von </a:t>
            </a:r>
            <a:r>
              <a:rPr lang="de-AT" dirty="0" err="1"/>
              <a:t>KlientInnenbegleitung</a:t>
            </a:r>
            <a:r>
              <a:rPr lang="de-AT" dirty="0"/>
              <a:t> </a:t>
            </a:r>
            <a:endParaRPr lang="de-AT" dirty="0" smtClean="0"/>
          </a:p>
          <a:p>
            <a:pPr lvl="1"/>
            <a:r>
              <a:rPr lang="de-AT" dirty="0" smtClean="0"/>
              <a:t>In </a:t>
            </a:r>
            <a:r>
              <a:rPr lang="de-AT" dirty="0"/>
              <a:t>Bedarfsfall in konkreten Situationen Entscheidungen treffen, wenn dies vor Ort die Rolle </a:t>
            </a:r>
            <a:r>
              <a:rPr lang="de-AT" dirty="0" smtClean="0"/>
              <a:t>abgegeben wird</a:t>
            </a:r>
          </a:p>
          <a:p>
            <a:pPr lvl="1"/>
            <a:r>
              <a:rPr lang="de-AT" dirty="0" smtClean="0"/>
              <a:t>Nach </a:t>
            </a:r>
            <a:r>
              <a:rPr lang="de-AT" dirty="0"/>
              <a:t>Krisensituationen: Bearbeitung von Krisensituationen mit dem Blick auf die Caritas internen Regelungen von Übergriffen </a:t>
            </a:r>
            <a:endParaRPr lang="de-AT" dirty="0" smtClean="0"/>
          </a:p>
          <a:p>
            <a:pPr lvl="1"/>
            <a:r>
              <a:rPr lang="de-AT" dirty="0" smtClean="0"/>
              <a:t>Check</a:t>
            </a:r>
            <a:r>
              <a:rPr lang="de-AT" dirty="0"/>
              <a:t>, der Doku, welche Krisen /Vorfälle gab </a:t>
            </a:r>
            <a:r>
              <a:rPr lang="de-AT" dirty="0" smtClean="0"/>
              <a:t>es - Ableitung </a:t>
            </a:r>
            <a:r>
              <a:rPr lang="de-AT" dirty="0"/>
              <a:t>von Maßnahmen in Abstimmung mit Krisenkoordinator und päd. Begleitung </a:t>
            </a:r>
            <a:endParaRPr lang="de-AT" dirty="0" smtClean="0"/>
          </a:p>
          <a:p>
            <a:pPr lvl="1"/>
            <a:r>
              <a:rPr lang="de-AT" dirty="0" smtClean="0"/>
              <a:t>Abzeichnung </a:t>
            </a:r>
            <a:r>
              <a:rPr lang="de-AT" dirty="0"/>
              <a:t>der </a:t>
            </a:r>
            <a:r>
              <a:rPr lang="de-AT" dirty="0" err="1"/>
              <a:t>Vorfallsberichte</a:t>
            </a:r>
            <a:r>
              <a:rPr lang="de-AT" dirty="0"/>
              <a:t> und Kontrolle  </a:t>
            </a:r>
            <a:endParaRPr lang="de-AT" dirty="0" smtClean="0"/>
          </a:p>
          <a:p>
            <a:pPr lvl="1"/>
            <a:r>
              <a:rPr lang="de-AT" dirty="0"/>
              <a:t>Weiterleiten von Vorfällen </a:t>
            </a:r>
            <a:r>
              <a:rPr lang="de-AT" dirty="0" smtClean="0"/>
              <a:t>an. </a:t>
            </a:r>
            <a:r>
              <a:rPr lang="de-AT" dirty="0"/>
              <a:t>päd. Begleitung und Abstimmung mit </a:t>
            </a:r>
            <a:r>
              <a:rPr lang="de-AT" dirty="0" smtClean="0"/>
              <a:t>dieser </a:t>
            </a:r>
            <a:endParaRPr lang="de-AT" dirty="0"/>
          </a:p>
          <a:p>
            <a:pPr lvl="1"/>
            <a:r>
              <a:rPr lang="de-AT" dirty="0"/>
              <a:t>Achten auf die rasche Umsetzung der vereinbarten Maßnahmen vor Ort</a:t>
            </a:r>
          </a:p>
          <a:p>
            <a:r>
              <a:rPr lang="de-AT" dirty="0" smtClean="0"/>
              <a:t>Schnittstellen</a:t>
            </a:r>
            <a:r>
              <a:rPr lang="de-AT" dirty="0" smtClean="0"/>
              <a:t>: Führungskraft nach außen, Pädagogische Begleitung</a:t>
            </a:r>
          </a:p>
          <a:p>
            <a:r>
              <a:rPr lang="de-AT" dirty="0" smtClean="0"/>
              <a:t>Rückmeldung an: Pädagogische Begleitung, entsprechende Rollenträger</a:t>
            </a:r>
          </a:p>
          <a:p>
            <a:r>
              <a:rPr lang="de-AT" dirty="0" smtClean="0"/>
              <a:t>Rückmeldung vom: Kreis</a:t>
            </a:r>
          </a:p>
          <a:p>
            <a:r>
              <a:rPr lang="de-AT" dirty="0" smtClean="0"/>
              <a:t>Stundenaufwand: Je nach Umfang der Krisen/Vorfälle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119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err="1" smtClean="0"/>
              <a:t>MediatorIn</a:t>
            </a:r>
            <a:r>
              <a:rPr lang="de-AT" dirty="0" smtClean="0"/>
              <a:t> </a:t>
            </a:r>
            <a:br>
              <a:rPr lang="de-AT" dirty="0" smtClean="0"/>
            </a:br>
            <a:r>
              <a:rPr lang="de-AT" dirty="0" smtClean="0"/>
              <a:t>(</a:t>
            </a:r>
            <a:r>
              <a:rPr lang="de-AT" dirty="0" err="1" smtClean="0"/>
              <a:t>Peacemaker</a:t>
            </a:r>
            <a:r>
              <a:rPr lang="de-AT" dirty="0" smtClean="0"/>
              <a:t>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/>
              <a:t>Wer: </a:t>
            </a:r>
            <a:r>
              <a:rPr lang="de-AT" dirty="0" smtClean="0"/>
              <a:t>offen</a:t>
            </a:r>
            <a:endParaRPr lang="de-AT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/>
              <a:t>Vision: Wir arbeiten harmonisch zusammen. Spannungen und Konflikte werden schon kurz nach Entstehen angesprochen und damit gelöst. Differenzen sind Lernmöglichkeiten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/>
              <a:t>Aufgaben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/>
              <a:t>Ansprechperson und </a:t>
            </a:r>
            <a:r>
              <a:rPr lang="de-AT" dirty="0" err="1" smtClean="0"/>
              <a:t>MediatorIn</a:t>
            </a:r>
            <a:r>
              <a:rPr lang="de-AT" dirty="0" smtClean="0"/>
              <a:t> </a:t>
            </a:r>
            <a:r>
              <a:rPr lang="de-AT" dirty="0"/>
              <a:t>für Konflikte innerhalb der Belegschaft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/>
              <a:t>Ansprechperson und </a:t>
            </a:r>
            <a:r>
              <a:rPr lang="de-AT" dirty="0" err="1" smtClean="0"/>
              <a:t>MediatorIn</a:t>
            </a:r>
            <a:r>
              <a:rPr lang="de-AT" dirty="0" smtClean="0"/>
              <a:t> </a:t>
            </a:r>
            <a:r>
              <a:rPr lang="de-AT" dirty="0"/>
              <a:t>für Konflikte mit </a:t>
            </a:r>
            <a:r>
              <a:rPr lang="de-AT" dirty="0" smtClean="0"/>
              <a:t>BewohnerInnen </a:t>
            </a:r>
            <a:r>
              <a:rPr lang="de-AT" dirty="0"/>
              <a:t>und Angehörige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/>
              <a:t>Sorgt für externe Hilfe in Absprache mit Wirtschaftlichen Fachkraft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/>
              <a:t>Unterstützung/Begleitung beim Ansprechen von Konflikten (Coaching)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/>
              <a:t>Rückmeldung von: </a:t>
            </a:r>
            <a:r>
              <a:rPr lang="de-AT" dirty="0" err="1" smtClean="0"/>
              <a:t>KoordinatorIn</a:t>
            </a:r>
            <a:r>
              <a:rPr lang="de-AT" dirty="0" smtClean="0"/>
              <a:t> </a:t>
            </a:r>
            <a:r>
              <a:rPr lang="de-AT" dirty="0"/>
              <a:t>+ Kreis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/>
              <a:t>Rückmeldung an: einzelne Teammitglieder + Kreis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err="1"/>
              <a:t>Zeitwand</a:t>
            </a:r>
            <a:r>
              <a:rPr lang="de-AT" dirty="0"/>
              <a:t>:</a:t>
            </a:r>
          </a:p>
          <a:p>
            <a:pPr marL="0" lvl="1" indent="0">
              <a:buNone/>
            </a:pP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425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Organisatorische Fachkraft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Autofit/>
          </a:bodyPr>
          <a:lstStyle/>
          <a:p>
            <a:r>
              <a:rPr lang="de-AT" sz="1600" dirty="0" smtClean="0"/>
              <a:t>Wer: </a:t>
            </a:r>
            <a:r>
              <a:rPr lang="de-AT" sz="1600" dirty="0" smtClean="0"/>
              <a:t>D</a:t>
            </a:r>
            <a:endParaRPr lang="de-AT" sz="1600" dirty="0" smtClean="0"/>
          </a:p>
          <a:p>
            <a:r>
              <a:rPr lang="de-AT" sz="1600" dirty="0" smtClean="0"/>
              <a:t>Vision/Zweck: Wir sind bestens für Begehungen und Überprüfungen vorbereitet, alle Unterlagen sind vollständig und aktuell. Tagsatzabrechnungen können korrekt durchgeführt werden. </a:t>
            </a:r>
          </a:p>
          <a:p>
            <a:r>
              <a:rPr lang="de-AT" sz="1600" dirty="0" smtClean="0"/>
              <a:t>Aufgaben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/>
              <a:t>Aktualisierung </a:t>
            </a:r>
            <a:r>
              <a:rPr lang="de-AT" sz="1600" dirty="0" smtClean="0"/>
              <a:t>der Begehungsordner(a)</a:t>
            </a:r>
            <a:endParaRPr lang="de-AT" sz="16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/>
              <a:t>Kontrolle des </a:t>
            </a:r>
            <a:r>
              <a:rPr lang="de-AT" sz="1600" dirty="0" smtClean="0"/>
              <a:t>Brandschutzbuches (a); Brandschutzwart</a:t>
            </a:r>
            <a:endParaRPr lang="de-AT" sz="16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/>
              <a:t>Erstellung der </a:t>
            </a:r>
            <a:r>
              <a:rPr lang="de-AT" sz="1600" dirty="0" smtClean="0"/>
              <a:t>Anwesenheitsliste (</a:t>
            </a:r>
            <a:r>
              <a:rPr lang="de-AT" sz="1600" dirty="0" err="1" smtClean="0"/>
              <a:t>iAm</a:t>
            </a:r>
            <a:r>
              <a:rPr lang="de-AT" sz="1600" dirty="0" smtClean="0"/>
              <a:t> </a:t>
            </a:r>
            <a:r>
              <a:rPr lang="de-AT" sz="1600" dirty="0" err="1" smtClean="0"/>
              <a:t>BezugsbetreuerInnen</a:t>
            </a:r>
            <a:r>
              <a:rPr lang="de-AT" sz="1600" dirty="0" smtClean="0"/>
              <a:t>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 smtClean="0"/>
              <a:t>Kontrolle der Abwesenheitstage von KlientInnen </a:t>
            </a:r>
            <a:r>
              <a:rPr lang="de-AT" sz="1600" dirty="0" err="1" smtClean="0"/>
              <a:t>iAm</a:t>
            </a:r>
            <a:r>
              <a:rPr lang="de-AT" sz="1600" dirty="0" smtClean="0"/>
              <a:t> </a:t>
            </a:r>
            <a:r>
              <a:rPr lang="de-AT" sz="1600" dirty="0" err="1" smtClean="0"/>
              <a:t>Bezugsbetr</a:t>
            </a:r>
            <a:r>
              <a:rPr lang="de-AT" sz="1600" dirty="0" smtClean="0"/>
              <a:t>.)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 smtClean="0"/>
              <a:t>Überblick und Achten auf alles was unterschrieben und abgelegt werden muss (Dienstplan, MA Information, Unterweisungen, Dienstanweisungen, Caritas-Eigentum-Verwaltung wie Schlüssel etc.…)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 smtClean="0"/>
              <a:t>Versicherungsmeldungen (AUVA, Sachschaden,…)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sz="1600" dirty="0" smtClean="0"/>
              <a:t>Messungen </a:t>
            </a:r>
            <a:r>
              <a:rPr lang="de-AT" sz="1600" dirty="0" err="1" smtClean="0"/>
              <a:t>Soziokratie</a:t>
            </a:r>
            <a:r>
              <a:rPr lang="de-AT" sz="1600" dirty="0" smtClean="0"/>
              <a:t>-Experiment verwalten und durchführen, in Absprache mit RL Thomas Krottendorfer + </a:t>
            </a:r>
            <a:r>
              <a:rPr lang="de-AT" sz="1600" dirty="0" err="1" smtClean="0"/>
              <a:t>ModeratorIn</a:t>
            </a:r>
            <a:endParaRPr lang="de-AT" sz="1600" dirty="0" smtClean="0"/>
          </a:p>
          <a:p>
            <a:r>
              <a:rPr lang="de-AT" sz="1600" dirty="0" smtClean="0"/>
              <a:t>Rückmeldung von: Administration, Brandschutz-beauftragte/r</a:t>
            </a:r>
          </a:p>
          <a:p>
            <a:r>
              <a:rPr lang="de-AT" sz="1600" dirty="0" smtClean="0"/>
              <a:t>Rückmeldung an: Kreis/</a:t>
            </a:r>
            <a:r>
              <a:rPr lang="de-AT" sz="1600" dirty="0" err="1" smtClean="0"/>
              <a:t>BetreuerIn</a:t>
            </a:r>
            <a:r>
              <a:rPr lang="de-AT" sz="1600" dirty="0" smtClean="0"/>
              <a:t> + </a:t>
            </a:r>
            <a:r>
              <a:rPr lang="de-AT" sz="1600" dirty="0" err="1" smtClean="0"/>
              <a:t>Adminstration</a:t>
            </a:r>
            <a:endParaRPr lang="de-AT" sz="1600" dirty="0" smtClean="0"/>
          </a:p>
          <a:p>
            <a:r>
              <a:rPr lang="de-AT" sz="1600" dirty="0" smtClean="0"/>
              <a:t>Zeitbudget: 2-3 Stunden pro Woche</a:t>
            </a:r>
            <a:endParaRPr lang="de-AT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39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4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Template Rolle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/>
              <a:t>Wer: </a:t>
            </a:r>
            <a:r>
              <a:rPr lang="de-AT" dirty="0" smtClean="0"/>
              <a:t>Name</a:t>
            </a:r>
            <a:endParaRPr lang="de-AT" dirty="0"/>
          </a:p>
          <a:p>
            <a:r>
              <a:rPr lang="de-AT" dirty="0" smtClean="0"/>
              <a:t>Vision/Zweck:</a:t>
            </a:r>
          </a:p>
          <a:p>
            <a:r>
              <a:rPr lang="de-AT" dirty="0" smtClean="0"/>
              <a:t>Ggf. Domäne: </a:t>
            </a:r>
            <a:endParaRPr lang="de-AT" dirty="0"/>
          </a:p>
          <a:p>
            <a:r>
              <a:rPr lang="de-AT" dirty="0"/>
              <a:t>Aufgaben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A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B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C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D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E</a:t>
            </a:r>
            <a:endParaRPr lang="de-AT" dirty="0" smtClean="0"/>
          </a:p>
          <a:p>
            <a:r>
              <a:rPr lang="de-AT" dirty="0" smtClean="0"/>
              <a:t>Rückmeldungen </a:t>
            </a:r>
            <a:r>
              <a:rPr lang="de-AT" dirty="0"/>
              <a:t>von: </a:t>
            </a:r>
            <a:endParaRPr lang="de-AT" dirty="0" smtClean="0"/>
          </a:p>
          <a:p>
            <a:r>
              <a:rPr lang="de-AT" dirty="0" smtClean="0"/>
              <a:t>Rückmeldung </a:t>
            </a:r>
            <a:r>
              <a:rPr lang="de-AT" dirty="0"/>
              <a:t>an: </a:t>
            </a:r>
            <a:endParaRPr lang="de-AT" dirty="0" smtClean="0"/>
          </a:p>
          <a:p>
            <a:r>
              <a:rPr lang="de-AT" dirty="0" smtClean="0"/>
              <a:t>Zeitbudget </a:t>
            </a:r>
            <a:r>
              <a:rPr lang="de-AT" dirty="0"/>
              <a:t>pro Woche: 1 Stunde</a:t>
            </a:r>
          </a:p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64661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Pädagogische Fachkraft/ Admin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H</a:t>
            </a:r>
            <a:endParaRPr lang="de-AT" dirty="0" smtClean="0"/>
          </a:p>
          <a:p>
            <a:r>
              <a:rPr lang="de-AT" dirty="0" smtClean="0"/>
              <a:t>Vision: Die KlientInnen sind bestmöglich pädagogisch betreut</a:t>
            </a:r>
          </a:p>
          <a:p>
            <a:r>
              <a:rPr lang="de-AT" dirty="0" smtClean="0"/>
              <a:t>Aufgaben</a:t>
            </a:r>
          </a:p>
          <a:p>
            <a:pPr lvl="1"/>
            <a:r>
              <a:rPr lang="de-AT" dirty="0" smtClean="0"/>
              <a:t>Organisation von Hilfsmitteln (UK, päd. Material, Arbeitsmaterial TSIWH) = Bedarf erheben und besorgen</a:t>
            </a:r>
          </a:p>
          <a:p>
            <a:pPr lvl="1"/>
            <a:r>
              <a:rPr lang="de-AT" dirty="0" smtClean="0"/>
              <a:t>Sorgt für pädagogische Unterstützung der BetreuerInnen, wenn erwünscht, </a:t>
            </a:r>
            <a:r>
              <a:rPr lang="de-AT" dirty="0"/>
              <a:t>d.h. Absprachen bei schwierigen Fällen, Organisation von Supervision und Einholen von fachlicher </a:t>
            </a:r>
            <a:r>
              <a:rPr lang="de-AT" dirty="0" smtClean="0"/>
              <a:t>Unterstützung</a:t>
            </a:r>
            <a:endParaRPr lang="de-AT" dirty="0"/>
          </a:p>
          <a:p>
            <a:pPr lvl="1"/>
            <a:r>
              <a:rPr lang="de-AT" dirty="0"/>
              <a:t>Freigabe der Persönlichen Profile</a:t>
            </a:r>
          </a:p>
          <a:p>
            <a:pPr lvl="1"/>
            <a:r>
              <a:rPr lang="de-AT" dirty="0"/>
              <a:t>Freigabe der Jahresberichte/Jahresziele</a:t>
            </a:r>
          </a:p>
          <a:p>
            <a:pPr lvl="1"/>
            <a:r>
              <a:rPr lang="de-AT" dirty="0"/>
              <a:t>Kontrolle der </a:t>
            </a:r>
            <a:r>
              <a:rPr lang="de-AT" dirty="0" smtClean="0"/>
              <a:t>täglichen Verlaufsdokumentation</a:t>
            </a:r>
            <a:endParaRPr lang="de-AT" dirty="0"/>
          </a:p>
          <a:p>
            <a:pPr lvl="1"/>
            <a:r>
              <a:rPr lang="de-AT" dirty="0" smtClean="0"/>
              <a:t>(Administrative) Aufnahme und Entlassung von </a:t>
            </a:r>
            <a:r>
              <a:rPr lang="de-AT" dirty="0" err="1" smtClean="0"/>
              <a:t>KlientInnen</a:t>
            </a:r>
            <a:endParaRPr lang="de-AT" dirty="0" smtClean="0"/>
          </a:p>
          <a:p>
            <a:pPr lvl="1"/>
            <a:r>
              <a:rPr lang="de-AT" dirty="0" smtClean="0"/>
              <a:t>Administration </a:t>
            </a:r>
            <a:r>
              <a:rPr lang="de-AT" dirty="0"/>
              <a:t>der Stammdaten der </a:t>
            </a:r>
            <a:r>
              <a:rPr lang="de-AT" dirty="0" err="1"/>
              <a:t>KlientInnen</a:t>
            </a:r>
            <a:r>
              <a:rPr lang="de-AT" dirty="0"/>
              <a:t> in </a:t>
            </a:r>
            <a:r>
              <a:rPr lang="de-AT" dirty="0" err="1"/>
              <a:t>Carecenter</a:t>
            </a:r>
            <a:endParaRPr lang="de-AT" dirty="0"/>
          </a:p>
          <a:p>
            <a:pPr lvl="1"/>
            <a:r>
              <a:rPr lang="de-AT" dirty="0"/>
              <a:t>Erstellung des Betreuungsvertrages bei </a:t>
            </a:r>
            <a:r>
              <a:rPr lang="de-AT" dirty="0" smtClean="0"/>
              <a:t>Erstaufnahme</a:t>
            </a:r>
          </a:p>
          <a:p>
            <a:pPr lvl="1"/>
            <a:r>
              <a:rPr lang="de-AT" dirty="0" smtClean="0"/>
              <a:t>Vorbereitung Pädagogischer Freiheitsbeschränkender </a:t>
            </a:r>
            <a:r>
              <a:rPr lang="de-AT" dirty="0"/>
              <a:t>Maßnahmen (§5 </a:t>
            </a:r>
            <a:r>
              <a:rPr lang="de-AT" dirty="0" err="1"/>
              <a:t>HeimAufhg</a:t>
            </a:r>
            <a:r>
              <a:rPr lang="de-AT" dirty="0"/>
              <a:t>) – in Absprache mit </a:t>
            </a:r>
            <a:r>
              <a:rPr lang="de-AT" dirty="0" smtClean="0"/>
              <a:t>Hauptbezugsbetreuer </a:t>
            </a:r>
          </a:p>
          <a:p>
            <a:r>
              <a:rPr lang="de-AT" dirty="0" smtClean="0"/>
              <a:t>Rückmeldung an: Bezugsbetreuer + Pädagogischen Koordinator</a:t>
            </a:r>
          </a:p>
          <a:p>
            <a:r>
              <a:rPr lang="de-AT" dirty="0" smtClean="0"/>
              <a:t>Zeitaufwand: 3-4h Stunden pro/Woche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93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Personal-</a:t>
            </a:r>
            <a:r>
              <a:rPr lang="de-AT" dirty="0" err="1" smtClean="0"/>
              <a:t>ManagerIn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I</a:t>
            </a:r>
            <a:endParaRPr lang="de-AT" dirty="0" smtClean="0"/>
          </a:p>
          <a:p>
            <a:r>
              <a:rPr lang="de-AT" dirty="0" smtClean="0"/>
              <a:t>Vision: Jede/r Mitarbeiter/in </a:t>
            </a:r>
            <a:r>
              <a:rPr lang="de-AT" dirty="0"/>
              <a:t>fühlt sich wohl im Team, wir haben die passenden </a:t>
            </a:r>
            <a:r>
              <a:rPr lang="de-AT" dirty="0" smtClean="0"/>
              <a:t>MitarbeiterInnen </a:t>
            </a:r>
            <a:r>
              <a:rPr lang="de-AT" dirty="0"/>
              <a:t>für unsere Arbeit, jeder kann sich weiterentwickeln und wird optimal gefördert</a:t>
            </a:r>
            <a:endParaRPr lang="de-AT" dirty="0" smtClean="0"/>
          </a:p>
          <a:p>
            <a:r>
              <a:rPr lang="de-AT" dirty="0" smtClean="0"/>
              <a:t>Aufgaben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Erstgespräche mit neuen MA (a)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Erstgespräche </a:t>
            </a:r>
            <a:r>
              <a:rPr lang="de-AT" dirty="0"/>
              <a:t>mit neuen MA und Begleiten von Schnuppern (</a:t>
            </a:r>
            <a:r>
              <a:rPr lang="de-AT" dirty="0" err="1"/>
              <a:t>iAm</a:t>
            </a:r>
            <a:r>
              <a:rPr lang="de-AT" dirty="0"/>
              <a:t> allen Teammitgliedern)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Einschulung </a:t>
            </a:r>
            <a:r>
              <a:rPr lang="de-AT" dirty="0"/>
              <a:t>neuer </a:t>
            </a:r>
            <a:r>
              <a:rPr lang="de-AT" dirty="0" smtClean="0"/>
              <a:t>MitarbeiterInnen inkl. Erstellung der Einschulungsunterlagen (</a:t>
            </a:r>
            <a:r>
              <a:rPr lang="de-AT" dirty="0" err="1" smtClean="0"/>
              <a:t>iAm</a:t>
            </a:r>
            <a:r>
              <a:rPr lang="de-AT" dirty="0" smtClean="0"/>
              <a:t> Teammitgliedern)</a:t>
            </a:r>
            <a:endParaRPr lang="de-AT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Administrieren und Organisieren der </a:t>
            </a:r>
            <a:r>
              <a:rPr lang="de-AT" dirty="0"/>
              <a:t>MA-Gespräche (a)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Administrieren der Fortbildungen (</a:t>
            </a:r>
            <a:r>
              <a:rPr lang="de-AT" dirty="0" err="1"/>
              <a:t>iAm</a:t>
            </a:r>
            <a:r>
              <a:rPr lang="de-AT" dirty="0"/>
              <a:t> Teammitgliedern)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Erstellen eines Supervisionsvertrages (</a:t>
            </a:r>
            <a:r>
              <a:rPr lang="de-AT" dirty="0" err="1"/>
              <a:t>iAm</a:t>
            </a:r>
            <a:r>
              <a:rPr lang="de-AT" dirty="0"/>
              <a:t> Teammitgliedern)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/>
              <a:t>Administrieren des Bedarfes an neuen MitarbeiterInnen (a</a:t>
            </a:r>
            <a:r>
              <a:rPr lang="de-AT" dirty="0" smtClean="0"/>
              <a:t>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Fortbildungs- und Urlaubsplanung; Umsetzung des bereichsspezifischen Fortbildungskonzepts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Aus-/Weiterbildung von </a:t>
            </a:r>
            <a:r>
              <a:rPr lang="de-AT" dirty="0" err="1" smtClean="0"/>
              <a:t>ErsthelferInnen</a:t>
            </a:r>
            <a:r>
              <a:rPr lang="de-AT" dirty="0" smtClean="0"/>
              <a:t> und Blick auf rechtliche Umsetzung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Abrechnung von Dienstplänen / Stundenlisten und Zulagen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Kümmern um Bewerbungen von </a:t>
            </a:r>
            <a:r>
              <a:rPr lang="de-AT" dirty="0" err="1" smtClean="0"/>
              <a:t>MitarbeiterInnen</a:t>
            </a:r>
            <a:r>
              <a:rPr lang="de-AT" dirty="0" smtClean="0"/>
              <a:t> (FK bei RL)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AT" dirty="0" smtClean="0"/>
              <a:t>Check Probemonat und Probezeit – Entscheidungen auf die Agenda des Teams setzen und Vorlegen von CV neuer MA an Kreis</a:t>
            </a:r>
          </a:p>
          <a:p>
            <a:pPr lvl="1">
              <a:buFont typeface="Symbol" panose="05050102010706020507" pitchFamily="18" charset="2"/>
              <a:buChar char="-"/>
            </a:pPr>
            <a:endParaRPr lang="de-AT" dirty="0">
              <a:solidFill>
                <a:srgbClr val="FF0000"/>
              </a:solidFill>
            </a:endParaRPr>
          </a:p>
          <a:p>
            <a:r>
              <a:rPr lang="de-AT" dirty="0" smtClean="0"/>
              <a:t>Rückmeldungen von: Kreis + Koordinator</a:t>
            </a:r>
          </a:p>
          <a:p>
            <a:r>
              <a:rPr lang="de-AT" dirty="0" smtClean="0"/>
              <a:t>Rückmeldung an: Kreis</a:t>
            </a:r>
          </a:p>
          <a:p>
            <a:r>
              <a:rPr lang="de-AT" dirty="0" smtClean="0"/>
              <a:t>Zeitbudget pro Woche: 2-4 Stunden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901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Tagesstruktur Koordinator (Arbeit)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D</a:t>
            </a:r>
            <a:endParaRPr lang="de-AT" dirty="0" smtClean="0"/>
          </a:p>
          <a:p>
            <a:r>
              <a:rPr lang="de-AT" dirty="0" smtClean="0"/>
              <a:t>Vision: Wir haben eine klare Struktur für die Arbeit der KlientInnen, es gibt genügend Angebote und Beschäftigungsmöglichkeiten</a:t>
            </a:r>
          </a:p>
          <a:p>
            <a:r>
              <a:rPr lang="de-AT" dirty="0" smtClean="0"/>
              <a:t>Aufgaben</a:t>
            </a:r>
          </a:p>
          <a:p>
            <a:pPr lvl="1"/>
            <a:r>
              <a:rPr lang="de-AT" dirty="0" smtClean="0"/>
              <a:t>Mit BetreuerInnen ein Wochenprogramm erstellen und Inanspruchnahme/ Erfolg evaluieren, z.B. verschiedene Kurse</a:t>
            </a:r>
          </a:p>
          <a:p>
            <a:pPr lvl="1"/>
            <a:r>
              <a:rPr lang="de-AT" dirty="0" smtClean="0"/>
              <a:t>Bedarfserhebung bei den KlientInnen bzgl. ihrer Wünsche und Möglichkeiten</a:t>
            </a:r>
          </a:p>
          <a:p>
            <a:pPr lvl="1"/>
            <a:r>
              <a:rPr lang="de-AT" dirty="0" smtClean="0"/>
              <a:t>Angebotserhebung bei den </a:t>
            </a:r>
            <a:r>
              <a:rPr lang="de-AT" dirty="0" err="1" smtClean="0"/>
              <a:t>KollegInnen</a:t>
            </a:r>
            <a:r>
              <a:rPr lang="de-AT" dirty="0" smtClean="0"/>
              <a:t> und anderen Werkstätten und Räumlichkeiten in Unternalb, z.B. Nutzung des Ateliers, der Werkstätten</a:t>
            </a:r>
          </a:p>
          <a:p>
            <a:pPr lvl="1"/>
            <a:r>
              <a:rPr lang="de-AT" dirty="0" smtClean="0"/>
              <a:t>Materialbeschaffung für Beschäftigung (in Abspr. mit Team und Finanzminister)</a:t>
            </a:r>
          </a:p>
          <a:p>
            <a:r>
              <a:rPr lang="de-AT" dirty="0" smtClean="0"/>
              <a:t>Schnittstellen: Pädagogische Begleitung und </a:t>
            </a:r>
            <a:r>
              <a:rPr lang="de-AT" dirty="0" err="1" smtClean="0"/>
              <a:t>BezugsbetreuerInnen</a:t>
            </a:r>
            <a:endParaRPr lang="de-AT" dirty="0" smtClean="0"/>
          </a:p>
          <a:p>
            <a:r>
              <a:rPr lang="de-AT" dirty="0" smtClean="0"/>
              <a:t>Rückmeldung an/von: KlientInnen, BetreuerInnen, Kreis, Werkstätten-/ Raum-Ansprechpersonen in der Region Weinviertel</a:t>
            </a:r>
          </a:p>
          <a:p>
            <a:r>
              <a:rPr lang="de-AT" dirty="0" smtClean="0"/>
              <a:t>Zeitaufwand: 2h pro Woche?</a:t>
            </a:r>
          </a:p>
          <a:p>
            <a:pPr marL="0" indent="0">
              <a:buNone/>
            </a:pPr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869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Technischer Support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AT" dirty="0" smtClean="0"/>
              <a:t>Person: </a:t>
            </a:r>
            <a:r>
              <a:rPr lang="de-AT" dirty="0" smtClean="0"/>
              <a:t>G</a:t>
            </a:r>
            <a:endParaRPr lang="de-AT" dirty="0" smtClean="0"/>
          </a:p>
          <a:p>
            <a:r>
              <a:rPr lang="de-AT" dirty="0" smtClean="0"/>
              <a:t>Vision:</a:t>
            </a:r>
          </a:p>
          <a:p>
            <a:r>
              <a:rPr lang="de-AT" dirty="0" smtClean="0"/>
              <a:t>Aufgaben: </a:t>
            </a:r>
          </a:p>
          <a:p>
            <a:pPr lvl="1"/>
            <a:r>
              <a:rPr lang="de-AT" dirty="0" smtClean="0"/>
              <a:t>Erkennen und Sammeln von Defekten</a:t>
            </a:r>
          </a:p>
          <a:p>
            <a:pPr lvl="1"/>
            <a:r>
              <a:rPr lang="de-AT" dirty="0"/>
              <a:t>Durchführung von Installationen und kleinen Reparaturen</a:t>
            </a:r>
          </a:p>
          <a:p>
            <a:pPr lvl="1"/>
            <a:r>
              <a:rPr lang="de-AT" dirty="0" smtClean="0"/>
              <a:t>Organisation von Reparaturen darüber hinaus</a:t>
            </a:r>
          </a:p>
          <a:p>
            <a:pPr lvl="1"/>
            <a:r>
              <a:rPr lang="de-AT" dirty="0" smtClean="0"/>
              <a:t>Verwaltung von </a:t>
            </a:r>
            <a:r>
              <a:rPr lang="de-AT" dirty="0"/>
              <a:t>W</a:t>
            </a:r>
            <a:r>
              <a:rPr lang="de-AT" dirty="0" smtClean="0"/>
              <a:t>erkzeug und Materialien (</a:t>
            </a:r>
            <a:r>
              <a:rPr lang="de-AT" dirty="0" err="1" smtClean="0"/>
              <a:t>oliv</a:t>
            </a:r>
            <a:r>
              <a:rPr lang="de-AT" dirty="0" smtClean="0"/>
              <a:t>)</a:t>
            </a:r>
          </a:p>
          <a:p>
            <a:pPr lvl="1"/>
            <a:r>
              <a:rPr lang="de-AT" dirty="0" smtClean="0"/>
              <a:t>Organisation von technischen Arbeits- und Hilfsmitteln</a:t>
            </a:r>
          </a:p>
          <a:p>
            <a:pPr lvl="1"/>
            <a:r>
              <a:rPr lang="de-AT" dirty="0"/>
              <a:t>Sicherheitsfragen, Arbeitsschutz Bereich Tagesstätte</a:t>
            </a:r>
          </a:p>
          <a:p>
            <a:pPr lvl="1"/>
            <a:r>
              <a:rPr lang="de-AT" dirty="0" smtClean="0"/>
              <a:t>Rückmeldung an/von</a:t>
            </a:r>
          </a:p>
          <a:p>
            <a:r>
              <a:rPr lang="de-AT" dirty="0" smtClean="0"/>
              <a:t>Zeitaufwand: abhängig vom Reparaturaufwand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93091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Soziokratische</a:t>
            </a:r>
            <a:r>
              <a:rPr lang="de-AT" dirty="0" smtClean="0"/>
              <a:t> Rollen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216201"/>
              </p:ext>
            </p:extLst>
          </p:nvPr>
        </p:nvGraphicFramePr>
        <p:xfrm>
          <a:off x="457200" y="1600200"/>
          <a:ext cx="814724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461"/>
                <a:gridCol w="3787627"/>
                <a:gridCol w="1440161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Rolle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Besetzung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Aufwand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ModeratorIn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Ersatz-</a:t>
                      </a:r>
                      <a:r>
                        <a:rPr lang="de-AT" dirty="0" err="1" smtClean="0"/>
                        <a:t>ModeratorIn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offen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LogbuchführerIn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F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Delegierte/r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OE-</a:t>
                      </a:r>
                      <a:r>
                        <a:rPr lang="de-AT" dirty="0" err="1" smtClean="0"/>
                        <a:t>ExpertIn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446136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ModeratorIn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AT" dirty="0" smtClean="0"/>
              <a:t>Wer: </a:t>
            </a:r>
            <a:r>
              <a:rPr lang="de-AT" dirty="0" smtClean="0"/>
              <a:t>A</a:t>
            </a:r>
            <a:endParaRPr lang="de-AT" dirty="0" smtClean="0"/>
          </a:p>
          <a:p>
            <a:r>
              <a:rPr lang="de-AT" dirty="0" smtClean="0"/>
              <a:t>Vision: Wir haben effiziente und kurzweilige Meetings, alle notwendigen Dinge werden zeitnah besprochen und gelöst</a:t>
            </a:r>
          </a:p>
          <a:p>
            <a:r>
              <a:rPr lang="de-AT" dirty="0" smtClean="0"/>
              <a:t>Domäne: Alle Meetings des Kreises</a:t>
            </a:r>
          </a:p>
          <a:p>
            <a:r>
              <a:rPr lang="de-AT" dirty="0" smtClean="0"/>
              <a:t>Aufgaben:</a:t>
            </a:r>
          </a:p>
          <a:p>
            <a:pPr lvl="1"/>
            <a:r>
              <a:rPr lang="de-AT" dirty="0" smtClean="0"/>
              <a:t>Vorbereitung der Meetings mit Hilfe des/der Logbuchführer/in/Führungskraft nach außen o.a.</a:t>
            </a:r>
          </a:p>
          <a:p>
            <a:pPr lvl="1"/>
            <a:r>
              <a:rPr lang="de-AT" dirty="0" smtClean="0"/>
              <a:t>Durchführung der Meetings</a:t>
            </a:r>
          </a:p>
          <a:p>
            <a:pPr lvl="1"/>
            <a:r>
              <a:rPr lang="de-AT" dirty="0" smtClean="0"/>
              <a:t>Einhalten der Regeln für das Meetings/ Prozessabläufe</a:t>
            </a:r>
          </a:p>
          <a:p>
            <a:pPr lvl="1"/>
            <a:r>
              <a:rPr lang="de-AT" dirty="0" smtClean="0"/>
              <a:t>Klare Trennung zwischen Rolle des/der </a:t>
            </a:r>
            <a:r>
              <a:rPr lang="de-AT" dirty="0" err="1" smtClean="0"/>
              <a:t>ModeratorIn</a:t>
            </a:r>
            <a:r>
              <a:rPr lang="de-AT" dirty="0" smtClean="0"/>
              <a:t> und anderen Rollen in der Organisation</a:t>
            </a:r>
          </a:p>
          <a:p>
            <a:pPr lvl="1"/>
            <a:r>
              <a:rPr lang="de-AT" dirty="0" smtClean="0"/>
              <a:t>Entscheidet über den Prozess der Moderation</a:t>
            </a:r>
          </a:p>
          <a:p>
            <a:r>
              <a:rPr lang="de-AT" dirty="0" smtClean="0"/>
              <a:t>Schnittstellen</a:t>
            </a:r>
          </a:p>
          <a:p>
            <a:pPr lvl="1"/>
            <a:r>
              <a:rPr lang="de-AT" dirty="0" err="1" smtClean="0"/>
              <a:t>LogbuchführerIn</a:t>
            </a:r>
            <a:r>
              <a:rPr lang="de-AT" dirty="0" smtClean="0"/>
              <a:t> bei der Vor- und Nachbereitung der Treffen</a:t>
            </a:r>
          </a:p>
          <a:p>
            <a:pPr lvl="1"/>
            <a:r>
              <a:rPr lang="de-AT" dirty="0" smtClean="0"/>
              <a:t>FK bei der Vorbereitung der Treffen</a:t>
            </a:r>
          </a:p>
          <a:p>
            <a:pPr lvl="1"/>
            <a:r>
              <a:rPr lang="de-AT" dirty="0" smtClean="0"/>
              <a:t>Alle MA bei der Einholung der </a:t>
            </a:r>
            <a:r>
              <a:rPr lang="de-AT" dirty="0" err="1" smtClean="0"/>
              <a:t>Agendavorschläge</a:t>
            </a:r>
            <a:r>
              <a:rPr lang="de-AT" dirty="0" smtClean="0"/>
              <a:t>/Messungen</a:t>
            </a:r>
          </a:p>
          <a:p>
            <a:r>
              <a:rPr lang="de-AT" dirty="0" smtClean="0"/>
              <a:t>Supervision/Controlling: Logbuchführer + Der Kreis</a:t>
            </a:r>
          </a:p>
          <a:p>
            <a:r>
              <a:rPr lang="de-AT" dirty="0" smtClean="0"/>
              <a:t>Zeitbudget pro Woche: ca. 1-1,5 h (bei einer Kreissitzung pro Monat)</a:t>
            </a:r>
          </a:p>
          <a:p>
            <a:pPr lvl="1"/>
            <a:endParaRPr lang="de-AT" dirty="0" smtClean="0"/>
          </a:p>
          <a:p>
            <a:endParaRPr lang="de-AT" dirty="0" smtClean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383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Ersatz-</a:t>
            </a:r>
            <a:r>
              <a:rPr lang="de-AT" dirty="0" err="1" smtClean="0"/>
              <a:t>ModeratorIn</a:t>
            </a:r>
            <a:endParaRPr lang="de-AT" sz="13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Wer: offen</a:t>
            </a:r>
          </a:p>
          <a:p>
            <a:r>
              <a:rPr lang="de-AT" dirty="0" smtClean="0"/>
              <a:t>Rest: Siehe Moderator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46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942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de-AT" dirty="0" err="1" smtClean="0"/>
              <a:t>LogbuchführerIn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Autofit/>
          </a:bodyPr>
          <a:lstStyle/>
          <a:p>
            <a:r>
              <a:rPr lang="de-AT" sz="1400" dirty="0" smtClean="0"/>
              <a:t>Person: </a:t>
            </a:r>
            <a:r>
              <a:rPr lang="de-AT" sz="1400" dirty="0" smtClean="0"/>
              <a:t>D</a:t>
            </a:r>
            <a:endParaRPr lang="de-AT" sz="1400" dirty="0" smtClean="0"/>
          </a:p>
          <a:p>
            <a:r>
              <a:rPr lang="de-AT" sz="1400" dirty="0" smtClean="0"/>
              <a:t>Vision: Wir haben optimale Klarheit und Transparenz im Kreis, jede Entscheidung ist leicht auffindbar </a:t>
            </a:r>
          </a:p>
          <a:p>
            <a:r>
              <a:rPr lang="de-AT" sz="1400" dirty="0" smtClean="0"/>
              <a:t>Domäne:</a:t>
            </a:r>
          </a:p>
          <a:p>
            <a:pPr lvl="1"/>
            <a:r>
              <a:rPr lang="de-AT" sz="1400" dirty="0" smtClean="0"/>
              <a:t>Alle Dokumente, die der Kreis für die tägliche Arbeit braucht</a:t>
            </a:r>
          </a:p>
          <a:p>
            <a:r>
              <a:rPr lang="de-AT" sz="1400" dirty="0" smtClean="0"/>
              <a:t>Aufgaben:</a:t>
            </a:r>
          </a:p>
          <a:p>
            <a:pPr lvl="1"/>
            <a:r>
              <a:rPr lang="de-AT" sz="1400" dirty="0" smtClean="0"/>
              <a:t>Führt ein (elektronisches) Logbuch über alle gemeinsam getroffenen Entscheidungen + Ablaufdaten</a:t>
            </a:r>
          </a:p>
          <a:p>
            <a:pPr lvl="1"/>
            <a:r>
              <a:rPr lang="de-AT" sz="1400" dirty="0" smtClean="0"/>
              <a:t>Führt den (elektronischen) Ordner mit allen Richtlinien… des Kreises, den aktuellen Rollenbeschreibungen, Kontaktdaten etc.</a:t>
            </a:r>
          </a:p>
          <a:p>
            <a:pPr lvl="1"/>
            <a:r>
              <a:rPr lang="de-AT" sz="1400" dirty="0" smtClean="0"/>
              <a:t>Führt die Protokolle bei den Sitzungen des Kreises, kontrolliert diese, Ausdruck + Unterschrift der Kollegen kontrollieren</a:t>
            </a:r>
          </a:p>
          <a:p>
            <a:pPr lvl="1"/>
            <a:r>
              <a:rPr lang="de-AT" sz="1400" dirty="0" smtClean="0"/>
              <a:t>Ist im Zweifelsfall Entscheider bei Fragen der </a:t>
            </a:r>
            <a:r>
              <a:rPr lang="de-AT" sz="1400" dirty="0" err="1" smtClean="0"/>
              <a:t>Soziokratie</a:t>
            </a:r>
            <a:r>
              <a:rPr lang="de-AT" sz="1400" dirty="0" smtClean="0"/>
              <a:t>/</a:t>
            </a:r>
            <a:r>
              <a:rPr lang="de-AT" sz="1400" dirty="0" err="1" smtClean="0"/>
              <a:t>Holakratie</a:t>
            </a:r>
            <a:r>
              <a:rPr lang="de-AT" sz="1400" dirty="0" smtClean="0"/>
              <a:t>, ob und wie Verfahren auszulegen sind</a:t>
            </a:r>
          </a:p>
          <a:p>
            <a:pPr lvl="1"/>
            <a:r>
              <a:rPr lang="de-AT" sz="1400" dirty="0" smtClean="0"/>
              <a:t>Bereitet mit dem/der </a:t>
            </a:r>
            <a:r>
              <a:rPr lang="de-AT" sz="1400" dirty="0" err="1" smtClean="0"/>
              <a:t>ModeratorIn</a:t>
            </a:r>
            <a:r>
              <a:rPr lang="de-AT" sz="1400" dirty="0" smtClean="0"/>
              <a:t> die Kreissitzungen vor</a:t>
            </a:r>
          </a:p>
          <a:p>
            <a:pPr lvl="1"/>
            <a:r>
              <a:rPr lang="de-AT" sz="1400" dirty="0" smtClean="0"/>
              <a:t>Unterstützt bei der Aktualisierung/Anpassung der Dokumentationspflichten sowie auch Gesamtdokumentation auch andere Rollenträger</a:t>
            </a:r>
          </a:p>
          <a:p>
            <a:r>
              <a:rPr lang="de-AT" sz="1400" dirty="0" smtClean="0"/>
              <a:t>Schnittstellen</a:t>
            </a:r>
          </a:p>
          <a:p>
            <a:pPr lvl="1"/>
            <a:r>
              <a:rPr lang="de-AT" sz="1400" dirty="0" err="1" smtClean="0"/>
              <a:t>ModeratorIn</a:t>
            </a:r>
            <a:r>
              <a:rPr lang="de-AT" sz="1400" dirty="0" smtClean="0"/>
              <a:t> bei der Vorbereitung der Agenda</a:t>
            </a:r>
          </a:p>
          <a:p>
            <a:pPr lvl="1"/>
            <a:r>
              <a:rPr lang="de-AT" sz="1400" dirty="0" smtClean="0"/>
              <a:t>Dokumentations-Vorgabe-Stelle der Caritas</a:t>
            </a:r>
          </a:p>
          <a:p>
            <a:pPr lvl="1"/>
            <a:r>
              <a:rPr lang="de-AT" sz="1400" dirty="0" smtClean="0"/>
              <a:t>IT der Caritas für die elektronische Pflege der Dokumente</a:t>
            </a:r>
          </a:p>
          <a:p>
            <a:r>
              <a:rPr lang="de-AT" sz="1400" dirty="0" smtClean="0"/>
              <a:t>Rückmeldung an/von: </a:t>
            </a:r>
            <a:r>
              <a:rPr lang="de-AT" sz="1400" dirty="0" err="1" smtClean="0"/>
              <a:t>ModeratorIn</a:t>
            </a:r>
            <a:r>
              <a:rPr lang="de-AT" sz="1400" dirty="0" smtClean="0"/>
              <a:t>, Rollen mit Dokumentationsbedarf + Kreis</a:t>
            </a:r>
          </a:p>
          <a:p>
            <a:r>
              <a:rPr lang="de-AT" sz="1400" dirty="0" smtClean="0"/>
              <a:t>Zeitbudget pro Woche: Ca. 1-2h, je nachdem wieviel Dokumentationspflichten es neben der Kreisversammlung gibt. Aufsetzung zu Beginn sicher mehr – 6-8h?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597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Delegierte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AT" dirty="0" smtClean="0"/>
              <a:t>Person: Adrien Modre</a:t>
            </a:r>
          </a:p>
          <a:p>
            <a:r>
              <a:rPr lang="de-AT" dirty="0" smtClean="0"/>
              <a:t>Vision: Die Anliegen der MA und Rückmeldungen werden im nächst höheren Kreis vertreten, wir arbeiten alle zusammen</a:t>
            </a:r>
          </a:p>
          <a:p>
            <a:r>
              <a:rPr lang="de-AT" dirty="0" smtClean="0"/>
              <a:t>Aufgaben: </a:t>
            </a:r>
          </a:p>
          <a:p>
            <a:pPr lvl="1"/>
            <a:r>
              <a:rPr lang="de-AT" dirty="0" smtClean="0"/>
              <a:t>Teilnahme an den Sitzungen des nächst höheren Kreises </a:t>
            </a:r>
          </a:p>
          <a:p>
            <a:pPr lvl="1"/>
            <a:r>
              <a:rPr lang="de-AT" dirty="0" smtClean="0"/>
              <a:t>Teilnahme an den Sitzungen des Implementierungskreises</a:t>
            </a:r>
          </a:p>
          <a:p>
            <a:pPr lvl="1"/>
            <a:r>
              <a:rPr lang="de-AT" dirty="0" smtClean="0"/>
              <a:t>Ansprechperson für Regionalleitung bei wichtigen Fragen (neben offizieller FK bzw. einzelne Rollen)</a:t>
            </a:r>
          </a:p>
          <a:p>
            <a:pPr lvl="1"/>
            <a:r>
              <a:rPr lang="de-AT" dirty="0" err="1" smtClean="0"/>
              <a:t>Konsent</a:t>
            </a:r>
            <a:r>
              <a:rPr lang="de-AT" dirty="0" smtClean="0"/>
              <a:t> zur Einstellung der neuen Führungskraft</a:t>
            </a:r>
          </a:p>
          <a:p>
            <a:pPr lvl="1"/>
            <a:r>
              <a:rPr lang="de-AT" dirty="0"/>
              <a:t>Bearbeitung von </a:t>
            </a:r>
            <a:r>
              <a:rPr lang="de-AT" dirty="0" smtClean="0"/>
              <a:t>Beschwerden</a:t>
            </a:r>
          </a:p>
          <a:p>
            <a:r>
              <a:rPr lang="de-AT" dirty="0" smtClean="0"/>
              <a:t>Rückmeldung von/an: Kreis</a:t>
            </a:r>
          </a:p>
          <a:p>
            <a:r>
              <a:rPr lang="de-AT" dirty="0" smtClean="0"/>
              <a:t>Zeitbudget: 1h pro Woche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106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OE-Experte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/>
              <a:t>Wer: </a:t>
            </a:r>
            <a:r>
              <a:rPr lang="de-AT" dirty="0" smtClean="0"/>
              <a:t>A</a:t>
            </a:r>
            <a:endParaRPr lang="de-AT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smtClean="0"/>
              <a:t>Vision</a:t>
            </a:r>
            <a:r>
              <a:rPr lang="de-AT" dirty="0"/>
              <a:t>: Wir </a:t>
            </a:r>
            <a:r>
              <a:rPr lang="de-AT" dirty="0" smtClean="0"/>
              <a:t>schaffen eine Struktur, in der die MitarbeiterInnen mit Freude arbeiten und Klarheit über ihre Aufgaben haben</a:t>
            </a:r>
            <a:endParaRPr lang="de-AT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smtClean="0"/>
              <a:t>Aufgaben</a:t>
            </a:r>
            <a:endParaRPr lang="de-AT" dirty="0"/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 smtClean="0"/>
              <a:t>Regelmäßiger Check, was an der OE-Struktur noch verändert/ verbessert werden muss, damit der Betrieb super läuft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 smtClean="0"/>
              <a:t>Regelmäßiger Check, ob alle Rollenprofile aktuell sind und den gesamten Betrieb abdecken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 smtClean="0"/>
              <a:t>Themen der OE in die Kreistreffen bringen, wenn es notwendig ist</a:t>
            </a:r>
          </a:p>
          <a:p>
            <a:pPr marL="742950" lvl="2" indent="-342900">
              <a:buFont typeface="Symbol" panose="05050102010706020507" pitchFamily="18" charset="2"/>
              <a:buChar char="-"/>
            </a:pPr>
            <a:r>
              <a:rPr lang="de-AT" dirty="0" smtClean="0"/>
              <a:t>Unterstützung der Teammitglieder beim Verstehen und Agieren in der Selbstorganisation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smtClean="0"/>
              <a:t>Rückmeldung </a:t>
            </a:r>
            <a:r>
              <a:rPr lang="de-AT" dirty="0"/>
              <a:t>an: einzelne Teammitglieder + Kreis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de-AT" dirty="0" smtClean="0"/>
              <a:t>Zeitaufwand: 2-4 h</a:t>
            </a:r>
            <a:endParaRPr lang="de-AT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49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027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Unterteilung der Rollen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smtClean="0"/>
              <a:t>Folgende Rollen gibt es</a:t>
            </a:r>
          </a:p>
          <a:p>
            <a:r>
              <a:rPr lang="de-AT" dirty="0" err="1" smtClean="0"/>
              <a:t>Führungs</a:t>
            </a:r>
            <a:r>
              <a:rPr lang="de-AT" dirty="0" smtClean="0"/>
              <a:t> </a:t>
            </a:r>
            <a:r>
              <a:rPr lang="de-AT" dirty="0" smtClean="0"/>
              <a:t>Rollen</a:t>
            </a:r>
          </a:p>
          <a:p>
            <a:r>
              <a:rPr lang="de-AT" dirty="0" smtClean="0"/>
              <a:t>Rollen im Tagesgeschäft</a:t>
            </a:r>
          </a:p>
          <a:p>
            <a:r>
              <a:rPr lang="de-AT" dirty="0" smtClean="0"/>
              <a:t>Unterstützende Rollen</a:t>
            </a:r>
          </a:p>
          <a:p>
            <a:r>
              <a:rPr lang="de-AT" dirty="0" err="1" smtClean="0"/>
              <a:t>Soziokratische</a:t>
            </a:r>
            <a:r>
              <a:rPr lang="de-AT" dirty="0" smtClean="0"/>
              <a:t> Rollen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938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Führungs-Rollen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735481"/>
              </p:ext>
            </p:extLst>
          </p:nvPr>
        </p:nvGraphicFramePr>
        <p:xfrm>
          <a:off x="467544" y="2852936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Rolle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Person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Führungskraft nach außen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??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Stellvertretende Führungskraft</a:t>
                      </a:r>
                      <a:r>
                        <a:rPr lang="de-AT" baseline="0" dirty="0" smtClean="0"/>
                        <a:t> nach außen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??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Pädagogische</a:t>
                      </a:r>
                      <a:r>
                        <a:rPr lang="de-AT" baseline="0" dirty="0" smtClean="0"/>
                        <a:t> Begleitung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??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Chef vom Dienst  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Wechselnd – s.a. Rollen Tagesgeschäft</a:t>
                      </a:r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39552" y="1556792"/>
            <a:ext cx="80648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 smtClean="0"/>
              <a:t>Vom Geschäftsführer bestimmt</a:t>
            </a:r>
            <a:endParaRPr lang="de-AT" sz="2000" dirty="0" smtClean="0"/>
          </a:p>
          <a:p>
            <a:r>
              <a:rPr lang="de-AT" sz="2000" dirty="0" smtClean="0"/>
              <a:t>Haben </a:t>
            </a:r>
            <a:r>
              <a:rPr lang="de-AT" sz="2000" dirty="0" err="1" smtClean="0"/>
              <a:t>tw</a:t>
            </a:r>
            <a:r>
              <a:rPr lang="de-AT" sz="2000" dirty="0" smtClean="0"/>
              <a:t>. Recht, Dienstanweisungen zu geben (Eskalationsprozess/ besonderen Situationen)</a:t>
            </a:r>
            <a:endParaRPr lang="de-AT" sz="20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6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6453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Rollen im Tagesgeschäft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877540"/>
              </p:ext>
            </p:extLst>
          </p:nvPr>
        </p:nvGraphicFramePr>
        <p:xfrm>
          <a:off x="457200" y="1600200"/>
          <a:ext cx="8219257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840"/>
                <a:gridCol w="3446144"/>
                <a:gridCol w="1224136"/>
                <a:gridCol w="1224137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Rolle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Besetzung aktuell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Aufwand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Wie?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Tages-Dienst-Betreuung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Alle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--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Nacht-Dienst-Betreuung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Alle mit </a:t>
                      </a:r>
                      <a:r>
                        <a:rPr lang="de-AT" dirty="0" smtClean="0"/>
                        <a:t>Ausnahme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--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Haupt- Bezugsbetreuung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2fach pro Klient, alle gemäß Extra-Aufteilung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2h pro W</a:t>
                      </a:r>
                    </a:p>
                    <a:p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ND?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Medizinische Fachkraft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D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>
                          <a:solidFill>
                            <a:schemeClr val="tx1"/>
                          </a:solidFill>
                        </a:rPr>
                        <a:t>6h pro W</a:t>
                      </a:r>
                      <a:endParaRPr lang="de-A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Konzentr</a:t>
                      </a:r>
                      <a:r>
                        <a:rPr lang="de-AT" dirty="0" smtClean="0"/>
                        <a:t>.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ChefIn</a:t>
                      </a:r>
                      <a:r>
                        <a:rPr lang="de-AT" dirty="0" smtClean="0"/>
                        <a:t> vom Dienst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Jeden Dienst neu, s.a. Führungsrollen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Reinigungskraft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Extern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--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Werkstattbegleitung</a:t>
                      </a:r>
                      <a:r>
                        <a:rPr lang="de-AT" baseline="0" dirty="0" smtClean="0"/>
                        <a:t> extern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36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04056"/>
          </a:xfrm>
        </p:spPr>
        <p:txBody>
          <a:bodyPr>
            <a:noAutofit/>
          </a:bodyPr>
          <a:lstStyle/>
          <a:p>
            <a:r>
              <a:rPr lang="de-AT" sz="3400" dirty="0" smtClean="0"/>
              <a:t>Unterstützende Rollen</a:t>
            </a:r>
            <a:endParaRPr lang="de-AT" sz="3400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7961764"/>
              </p:ext>
            </p:extLst>
          </p:nvPr>
        </p:nvGraphicFramePr>
        <p:xfrm>
          <a:off x="683568" y="836712"/>
          <a:ext cx="7920880" cy="5342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6787"/>
                <a:gridCol w="2594769"/>
                <a:gridCol w="1502237"/>
                <a:gridCol w="1707087"/>
              </a:tblGrid>
              <a:tr h="270867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Rolle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Besetzung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Aufwand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Wie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Brandschutzbeauftragte/r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H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?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Nebenher?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CHO (</a:t>
                      </a:r>
                      <a:r>
                        <a:rPr lang="de-AT" sz="1200" dirty="0" err="1" smtClean="0"/>
                        <a:t>Happiness</a:t>
                      </a:r>
                      <a:r>
                        <a:rPr lang="de-AT" sz="1200" baseline="0" dirty="0" smtClean="0"/>
                        <a:t> Officer)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?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Nebenher?/</a:t>
                      </a:r>
                      <a:r>
                        <a:rPr lang="de-AT" sz="1200" dirty="0" smtClean="0"/>
                        <a:t>Nachtdienst</a:t>
                      </a:r>
                      <a:endParaRPr lang="de-AT" sz="1200" dirty="0"/>
                    </a:p>
                  </a:txBody>
                  <a:tcPr/>
                </a:tc>
              </a:tr>
              <a:tr h="270867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Controlletti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C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Nachtdienst (ND)</a:t>
                      </a:r>
                      <a:endParaRPr lang="de-AT" sz="1200" dirty="0"/>
                    </a:p>
                  </a:txBody>
                  <a:tcPr/>
                </a:tc>
              </a:tr>
              <a:tr h="219441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Dienstplan-</a:t>
                      </a:r>
                      <a:r>
                        <a:rPr lang="de-AT" sz="1200" dirty="0" err="1" smtClean="0"/>
                        <a:t>ManagerIn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B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4h/pro Monat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ND + </a:t>
                      </a:r>
                      <a:r>
                        <a:rPr lang="de-AT" sz="1200" dirty="0" smtClean="0"/>
                        <a:t>Konzentriert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Finanz-Admin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C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2h/W +  1h/W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 + </a:t>
                      </a:r>
                      <a:r>
                        <a:rPr lang="de-AT" sz="1200" dirty="0" err="1" smtClean="0"/>
                        <a:t>Neb</a:t>
                      </a:r>
                      <a:r>
                        <a:rPr lang="de-AT" sz="1200" dirty="0" smtClean="0"/>
                        <a:t>/ND?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Führungskraft </a:t>
                      </a:r>
                      <a:r>
                        <a:rPr lang="de-AT" sz="1200" dirty="0" smtClean="0"/>
                        <a:t>nach außen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G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2h/W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 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GruppendynamikerIn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L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Hygiene-Fachkraft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G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ND + nebenher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Klienten-</a:t>
                      </a:r>
                      <a:r>
                        <a:rPr lang="de-AT" sz="1200" dirty="0" err="1" smtClean="0"/>
                        <a:t>ManagerIn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ND + nebenher</a:t>
                      </a:r>
                      <a:endParaRPr lang="de-AT" sz="1200" dirty="0"/>
                    </a:p>
                  </a:txBody>
                  <a:tcPr/>
                </a:tc>
              </a:tr>
              <a:tr h="313033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Koordinator + </a:t>
                      </a:r>
                      <a:r>
                        <a:rPr lang="de-AT" sz="1200" dirty="0" smtClean="0"/>
                        <a:t>Ausputzerin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3-4h/W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Krisen-</a:t>
                      </a:r>
                      <a:r>
                        <a:rPr lang="de-AT" sz="1200" dirty="0" err="1" smtClean="0"/>
                        <a:t>BegleiterIn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H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abgedeckt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MediatorIn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 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MentorIn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Wird je nach neuem MA bestimmt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1-2 Mon 3-4h/W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err="1" smtClean="0"/>
                        <a:t>Orga</a:t>
                      </a:r>
                      <a:r>
                        <a:rPr lang="de-AT" sz="1200" dirty="0" smtClean="0"/>
                        <a:t>-Fachkraft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I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??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nebenher/konzentriert</a:t>
                      </a:r>
                      <a:endParaRPr lang="de-AT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Personal-</a:t>
                      </a:r>
                      <a:r>
                        <a:rPr lang="de-AT" sz="1200" dirty="0" err="1" smtClean="0"/>
                        <a:t>ManagerIn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J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>
                          <a:solidFill>
                            <a:schemeClr val="tx1"/>
                          </a:solidFill>
                        </a:rPr>
                        <a:t>5h/W</a:t>
                      </a:r>
                      <a:endParaRPr lang="de-AT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konzentriert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Pädagogische Fachkraft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K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4h</a:t>
                      </a:r>
                      <a:r>
                        <a:rPr lang="de-AT" sz="1200" baseline="0" dirty="0" smtClean="0"/>
                        <a:t> pro W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dirty="0" smtClean="0"/>
                        <a:t>ND + </a:t>
                      </a:r>
                      <a:r>
                        <a:rPr lang="de-AT" sz="1200" dirty="0" smtClean="0"/>
                        <a:t>konzentriert</a:t>
                      </a:r>
                      <a:endParaRPr lang="de-AT" sz="1200" dirty="0" smtClean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Tagesstruktur </a:t>
                      </a:r>
                      <a:r>
                        <a:rPr lang="de-AT" sz="1200" dirty="0" err="1" smtClean="0"/>
                        <a:t>KoordinatorIn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abgedeckt</a:t>
                      </a:r>
                      <a:endParaRPr lang="de-AT" sz="1200" dirty="0"/>
                    </a:p>
                  </a:txBody>
                  <a:tcPr/>
                </a:tc>
              </a:tr>
              <a:tr h="280885"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Technischer Support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A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1h pro W?</a:t>
                      </a:r>
                      <a:endParaRPr lang="de-AT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200" dirty="0" smtClean="0"/>
                        <a:t>nebenher</a:t>
                      </a:r>
                      <a:endParaRPr lang="de-AT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8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25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Soziokratische</a:t>
            </a:r>
            <a:r>
              <a:rPr lang="de-AT" dirty="0" smtClean="0"/>
              <a:t> Rollen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0216201"/>
              </p:ext>
            </p:extLst>
          </p:nvPr>
        </p:nvGraphicFramePr>
        <p:xfrm>
          <a:off x="457200" y="1600200"/>
          <a:ext cx="814724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9461"/>
                <a:gridCol w="3787627"/>
                <a:gridCol w="1440161"/>
              </a:tblGrid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Rolle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Besetzung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Aufwand</a:t>
                      </a:r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ModeratorIn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Ersatz-</a:t>
                      </a:r>
                      <a:r>
                        <a:rPr lang="de-AT" dirty="0" err="1" smtClean="0"/>
                        <a:t>ModeratorIn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offen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err="1" smtClean="0"/>
                        <a:t>LogbuchführerIn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F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Delegierte/r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G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AT" dirty="0" smtClean="0"/>
                        <a:t>OE-</a:t>
                      </a:r>
                      <a:r>
                        <a:rPr lang="de-AT" dirty="0" err="1" smtClean="0"/>
                        <a:t>ExpertIn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A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DB48-D200-4FE2-ABE0-DCE76CFD6D48}" type="slidenum">
              <a:rPr lang="de-AT" smtClean="0"/>
              <a:t>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Rollenmaster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3446136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3917</Words>
  <Application>Microsoft Office PowerPoint</Application>
  <PresentationFormat>Bildschirmpräsentation (4:3)</PresentationFormat>
  <Paragraphs>849</Paragraphs>
  <Slides>49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49</vt:i4>
      </vt:variant>
    </vt:vector>
  </HeadingPairs>
  <TitlesOfParts>
    <vt:vector size="50" baseType="lpstr">
      <vt:lpstr>Larissa</vt:lpstr>
      <vt:lpstr>Rollenmaster Betreutes Wohnen</vt:lpstr>
      <vt:lpstr>Struktur NPO</vt:lpstr>
      <vt:lpstr>Struktur WG</vt:lpstr>
      <vt:lpstr>Template Rolle</vt:lpstr>
      <vt:lpstr>Unterteilung der Rollen</vt:lpstr>
      <vt:lpstr>Führungs-Rollen</vt:lpstr>
      <vt:lpstr>Rollen im Tagesgeschäft</vt:lpstr>
      <vt:lpstr>Unterstützende Rollen</vt:lpstr>
      <vt:lpstr>Soziokratische Rollen</vt:lpstr>
      <vt:lpstr>Offene Rollen</vt:lpstr>
      <vt:lpstr>Mitarbeiter und ihre Rollen, Stand 1.1.2019</vt:lpstr>
      <vt:lpstr>PowerPoint-Präsentation</vt:lpstr>
      <vt:lpstr>Führungs-Rollen</vt:lpstr>
      <vt:lpstr>Führungskraft nach außen</vt:lpstr>
      <vt:lpstr>StellvertreterIn Führungskraft</vt:lpstr>
      <vt:lpstr>Pädagogische Begleitung</vt:lpstr>
      <vt:lpstr>Chef vom Dienst (CvD)</vt:lpstr>
      <vt:lpstr>Rollen im Tagesgeschäft</vt:lpstr>
      <vt:lpstr>Tages-Betreuung</vt:lpstr>
      <vt:lpstr>Nacht-Betreuung</vt:lpstr>
      <vt:lpstr>Bezugsbetreuung</vt:lpstr>
      <vt:lpstr>Bezugsbetreuer</vt:lpstr>
      <vt:lpstr>Werkstattbegleitung extern </vt:lpstr>
      <vt:lpstr>Medizinische Fachkraft</vt:lpstr>
      <vt:lpstr>Reinigungsperson</vt:lpstr>
      <vt:lpstr>Unterstützende Rollen</vt:lpstr>
      <vt:lpstr>Brandschutzbeauftrage/r</vt:lpstr>
      <vt:lpstr>CHO-In (Chief Happiness Officer)</vt:lpstr>
      <vt:lpstr>Controlletti</vt:lpstr>
      <vt:lpstr>Dienstplan ManagerIn</vt:lpstr>
      <vt:lpstr>Dienstplan-Rahmen</vt:lpstr>
      <vt:lpstr>Finanz-Admin</vt:lpstr>
      <vt:lpstr>GruppendynamikerIn</vt:lpstr>
      <vt:lpstr>Hygiene Fachkraft</vt:lpstr>
      <vt:lpstr>KlientInnen-Manager (Verwaltung/ Aufnahme-/Entlassung)</vt:lpstr>
      <vt:lpstr>KoordinatorIn </vt:lpstr>
      <vt:lpstr>Krisen-BegleiterIn</vt:lpstr>
      <vt:lpstr>MediatorIn  (Peacemaker)</vt:lpstr>
      <vt:lpstr>Organisatorische Fachkraft</vt:lpstr>
      <vt:lpstr>Pädagogische Fachkraft/ Admin</vt:lpstr>
      <vt:lpstr>Personal-ManagerIn</vt:lpstr>
      <vt:lpstr>Tagesstruktur Koordinator (Arbeit)</vt:lpstr>
      <vt:lpstr>Technischer Support</vt:lpstr>
      <vt:lpstr>Soziokratische Rollen</vt:lpstr>
      <vt:lpstr>ModeratorIn</vt:lpstr>
      <vt:lpstr>Ersatz-ModeratorIn</vt:lpstr>
      <vt:lpstr>LogbuchführerIn</vt:lpstr>
      <vt:lpstr>Delegierte</vt:lpstr>
      <vt:lpstr>OE-Experte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Rollen in Unternalb</dc:title>
  <dc:creator>Christian</dc:creator>
  <cp:lastModifiedBy>Unbekann</cp:lastModifiedBy>
  <cp:revision>72</cp:revision>
  <cp:lastPrinted>2018-03-27T15:27:43Z</cp:lastPrinted>
  <dcterms:created xsi:type="dcterms:W3CDTF">2018-01-04T15:06:36Z</dcterms:created>
  <dcterms:modified xsi:type="dcterms:W3CDTF">2019-06-09T14:50:01Z</dcterms:modified>
</cp:coreProperties>
</file>